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80" r:id="rId1"/>
  </p:sldMasterIdLst>
  <p:notesMasterIdLst>
    <p:notesMasterId r:id="rId33"/>
  </p:notesMasterIdLst>
  <p:sldIdLst>
    <p:sldId id="256" r:id="rId2"/>
    <p:sldId id="313" r:id="rId3"/>
    <p:sldId id="312" r:id="rId4"/>
    <p:sldId id="258" r:id="rId5"/>
    <p:sldId id="259" r:id="rId6"/>
    <p:sldId id="260" r:id="rId7"/>
    <p:sldId id="261" r:id="rId8"/>
    <p:sldId id="262" r:id="rId9"/>
    <p:sldId id="264" r:id="rId10"/>
    <p:sldId id="265" r:id="rId11"/>
    <p:sldId id="314" r:id="rId12"/>
    <p:sldId id="315" r:id="rId13"/>
    <p:sldId id="316" r:id="rId14"/>
    <p:sldId id="317" r:id="rId15"/>
    <p:sldId id="318" r:id="rId16"/>
    <p:sldId id="266" r:id="rId17"/>
    <p:sldId id="268" r:id="rId18"/>
    <p:sldId id="270" r:id="rId19"/>
    <p:sldId id="271" r:id="rId20"/>
    <p:sldId id="319" r:id="rId21"/>
    <p:sldId id="320" r:id="rId22"/>
    <p:sldId id="321" r:id="rId23"/>
    <p:sldId id="322" r:id="rId24"/>
    <p:sldId id="272" r:id="rId25"/>
    <p:sldId id="276" r:id="rId26"/>
    <p:sldId id="323" r:id="rId27"/>
    <p:sldId id="281" r:id="rId28"/>
    <p:sldId id="284" r:id="rId29"/>
    <p:sldId id="286" r:id="rId30"/>
    <p:sldId id="287" r:id="rId31"/>
    <p:sldId id="324" r:id="rId32"/>
  </p:sldIdLst>
  <p:sldSz cx="9144000" cy="5143500" type="screen16x9"/>
  <p:notesSz cx="6858000" cy="9144000"/>
  <p:embeddedFontLst>
    <p:embeddedFont>
      <p:font typeface="Raleway" panose="020B0503030101060003" pitchFamily="34" charset="-94"/>
      <p:regular r:id="rId34"/>
      <p:bold r:id="rId35"/>
      <p:italic r:id="rId36"/>
      <p:boldItalic r:id="rId37"/>
    </p:embeddedFont>
    <p:embeddedFont>
      <p:font typeface="Oswald" panose="02000503000000000000" pitchFamily="2" charset="0"/>
      <p:regular r:id="rId38"/>
      <p:bold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A03FE7E-A5DF-4DC9-A08B-C05C549F7A95}">
  <a:tblStyle styleId="{0A03FE7E-A5DF-4DC9-A08B-C05C549F7A9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65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jpg>
</file>

<file path=ppt/media/image20.png>
</file>

<file path=ppt/media/image21.png>
</file>

<file path=ppt/media/image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363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3809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037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0703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58536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8b8ed53e2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8c1997cbfd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8c1997cbf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8c1997cbf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41193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1933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77771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75075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8389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8c1997cbf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8c1997cbf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8c1997cbfd_0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16378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0"/>
        <p:cNvGrpSpPr/>
        <p:nvPr/>
      </p:nvGrpSpPr>
      <p:grpSpPr>
        <a:xfrm>
          <a:off x="0" y="0"/>
          <a:ext cx="0" cy="0"/>
          <a:chOff x="0" y="0"/>
          <a:chExt cx="0" cy="0"/>
        </a:xfrm>
      </p:grpSpPr>
      <p:sp>
        <p:nvSpPr>
          <p:cNvPr id="2111" name="Google Shape;2111;g8c1997cbfd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2" name="Google Shape;2112;g8c1997cbfd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2"/>
        <p:cNvGrpSpPr/>
        <p:nvPr/>
      </p:nvGrpSpPr>
      <p:grpSpPr>
        <a:xfrm>
          <a:off x="0" y="0"/>
          <a:ext cx="0" cy="0"/>
          <a:chOff x="0" y="0"/>
          <a:chExt cx="0" cy="0"/>
        </a:xfrm>
      </p:grpSpPr>
      <p:sp>
        <p:nvSpPr>
          <p:cNvPr id="2363" name="Google Shape;2363;g8c1997cbfd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4" name="Google Shape;2364;g8c1997cbfd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6"/>
        <p:cNvGrpSpPr/>
        <p:nvPr/>
      </p:nvGrpSpPr>
      <p:grpSpPr>
        <a:xfrm>
          <a:off x="0" y="0"/>
          <a:ext cx="0" cy="0"/>
          <a:chOff x="0" y="0"/>
          <a:chExt cx="0" cy="0"/>
        </a:xfrm>
      </p:grpSpPr>
      <p:sp>
        <p:nvSpPr>
          <p:cNvPr id="2607" name="Google Shape;2607;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8" name="Google Shape;2608;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8c1997cbf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8c1997cbf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63769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8"/>
        <p:cNvGrpSpPr/>
        <p:nvPr/>
      </p:nvGrpSpPr>
      <p:grpSpPr>
        <a:xfrm>
          <a:off x="0" y="0"/>
          <a:ext cx="0" cy="0"/>
          <a:chOff x="0" y="0"/>
          <a:chExt cx="0" cy="0"/>
        </a:xfrm>
      </p:grpSpPr>
      <p:sp>
        <p:nvSpPr>
          <p:cNvPr id="2699" name="Google Shape;2699;g8c2221473c_0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0" name="Google Shape;2700;g8c2221473c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6"/>
        <p:cNvGrpSpPr/>
        <p:nvPr/>
      </p:nvGrpSpPr>
      <p:grpSpPr>
        <a:xfrm>
          <a:off x="0" y="0"/>
          <a:ext cx="0" cy="0"/>
          <a:chOff x="0" y="0"/>
          <a:chExt cx="0" cy="0"/>
        </a:xfrm>
      </p:grpSpPr>
      <p:sp>
        <p:nvSpPr>
          <p:cNvPr id="2607" name="Google Shape;2607;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8" name="Google Shape;2608;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86892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8b8ed53e21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8b8ed53e21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8bed413fd1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8bed413fd1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887750" y="948175"/>
            <a:ext cx="53685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861875" y="3193650"/>
            <a:ext cx="34203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
    <p:spTree>
      <p:nvGrpSpPr>
        <p:cNvPr id="1"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lumns">
  <p:cSld name="TITLE_AND_TWO_COLUMNS_1">
    <p:spTree>
      <p:nvGrpSpPr>
        <p:cNvPr id="1" name="Shape 41"/>
        <p:cNvGrpSpPr/>
        <p:nvPr/>
      </p:nvGrpSpPr>
      <p:grpSpPr>
        <a:xfrm>
          <a:off x="0" y="0"/>
          <a:ext cx="0" cy="0"/>
          <a:chOff x="0" y="0"/>
          <a:chExt cx="0" cy="0"/>
        </a:xfrm>
      </p:grpSpPr>
      <p:sp>
        <p:nvSpPr>
          <p:cNvPr id="42" name="Google Shape;42;p14"/>
          <p:cNvSpPr/>
          <p:nvPr/>
        </p:nvSpPr>
        <p:spPr>
          <a:xfrm>
            <a:off x="4564625" y="9500"/>
            <a:ext cx="4579500" cy="5143500"/>
          </a:xfrm>
          <a:prstGeom prst="rect">
            <a:avLst/>
          </a:prstGeom>
          <a:gradFill>
            <a:gsLst>
              <a:gs pos="0">
                <a:srgbClr val="20124D"/>
              </a:gs>
              <a:gs pos="58999">
                <a:srgbClr val="855673"/>
              </a:gs>
              <a:gs pos="100000">
                <a:srgbClr val="EA9999"/>
              </a:gs>
            </a:gsLst>
            <a:lin ang="2700006" scaled="0"/>
          </a:gra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4"/>
          <p:cNvSpPr/>
          <p:nvPr/>
        </p:nvSpPr>
        <p:spPr>
          <a:xfrm>
            <a:off x="-14875" y="9500"/>
            <a:ext cx="4579500" cy="5143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4"/>
          <p:cNvSpPr txBox="1">
            <a:spLocks noGrp="1"/>
          </p:cNvSpPr>
          <p:nvPr>
            <p:ph type="title"/>
          </p:nvPr>
        </p:nvSpPr>
        <p:spPr>
          <a:xfrm>
            <a:off x="5011588" y="20526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 name="Google Shape;45;p14"/>
          <p:cNvSpPr txBox="1">
            <a:spLocks noGrp="1"/>
          </p:cNvSpPr>
          <p:nvPr>
            <p:ph type="body" idx="1"/>
          </p:nvPr>
        </p:nvSpPr>
        <p:spPr>
          <a:xfrm>
            <a:off x="5011592" y="25872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6" name="Google Shape;46;p14"/>
          <p:cNvSpPr txBox="1">
            <a:spLocks noGrp="1"/>
          </p:cNvSpPr>
          <p:nvPr>
            <p:ph type="body" idx="2"/>
          </p:nvPr>
        </p:nvSpPr>
        <p:spPr>
          <a:xfrm>
            <a:off x="2295767" y="25872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7" name="Google Shape;47;p14"/>
          <p:cNvSpPr txBox="1">
            <a:spLocks noGrp="1"/>
          </p:cNvSpPr>
          <p:nvPr>
            <p:ph type="title" idx="3"/>
          </p:nvPr>
        </p:nvSpPr>
        <p:spPr>
          <a:xfrm>
            <a:off x="2295763" y="20526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99"/>
        <p:cNvGrpSpPr/>
        <p:nvPr/>
      </p:nvGrpSpPr>
      <p:grpSpPr>
        <a:xfrm>
          <a:off x="0" y="0"/>
          <a:ext cx="0" cy="0"/>
          <a:chOff x="0" y="0"/>
          <a:chExt cx="0" cy="0"/>
        </a:xfrm>
      </p:grpSpPr>
      <p:sp>
        <p:nvSpPr>
          <p:cNvPr id="100" name="Google Shape;100;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Font typeface="Oswald"/>
              <a:buNone/>
              <a:defRPr sz="1800">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01" name="Google Shape;101;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2" name="Google Shape;102;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3" name="Google Shape;103;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5" name="Google Shape;105;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6" name="Google Shape;106;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8" name="Google Shape;108;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9" name="Google Shape;109;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20"/>
          <p:cNvSpPr txBox="1">
            <a:spLocks noGrp="1"/>
          </p:cNvSpPr>
          <p:nvPr>
            <p:ph type="subTitle" idx="13"/>
          </p:nvPr>
        </p:nvSpPr>
        <p:spPr>
          <a:xfrm>
            <a:off x="719600" y="3519302"/>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1" name="Google Shape;111;p20"/>
          <p:cNvSpPr txBox="1">
            <a:spLocks noGrp="1"/>
          </p:cNvSpPr>
          <p:nvPr>
            <p:ph type="title" idx="14" hasCustomPrompt="1"/>
          </p:nvPr>
        </p:nvSpPr>
        <p:spPr>
          <a:xfrm>
            <a:off x="1329200"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2" name="Google Shape;112;p20"/>
          <p:cNvSpPr txBox="1">
            <a:spLocks noGrp="1"/>
          </p:cNvSpPr>
          <p:nvPr>
            <p:ph type="subTitle" idx="15"/>
          </p:nvPr>
        </p:nvSpPr>
        <p:spPr>
          <a:xfrm>
            <a:off x="720100"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20"/>
          <p:cNvSpPr txBox="1">
            <a:spLocks noGrp="1"/>
          </p:cNvSpPr>
          <p:nvPr>
            <p:ph type="subTitle" idx="16"/>
          </p:nvPr>
        </p:nvSpPr>
        <p:spPr>
          <a:xfrm>
            <a:off x="3413400" y="3519302"/>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4" name="Google Shape;114;p20"/>
          <p:cNvSpPr txBox="1">
            <a:spLocks noGrp="1"/>
          </p:cNvSpPr>
          <p:nvPr>
            <p:ph type="title" idx="17" hasCustomPrompt="1"/>
          </p:nvPr>
        </p:nvSpPr>
        <p:spPr>
          <a:xfrm>
            <a:off x="4023025"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5" name="Google Shape;115;p20"/>
          <p:cNvSpPr txBox="1">
            <a:spLocks noGrp="1"/>
          </p:cNvSpPr>
          <p:nvPr>
            <p:ph type="subTitle" idx="18"/>
          </p:nvPr>
        </p:nvSpPr>
        <p:spPr>
          <a:xfrm>
            <a:off x="3413738"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20"/>
          <p:cNvSpPr txBox="1">
            <a:spLocks noGrp="1"/>
          </p:cNvSpPr>
          <p:nvPr>
            <p:ph type="subTitle" idx="19"/>
          </p:nvPr>
        </p:nvSpPr>
        <p:spPr>
          <a:xfrm>
            <a:off x="6107050" y="3519300"/>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7" name="Google Shape;117;p20"/>
          <p:cNvSpPr txBox="1">
            <a:spLocks noGrp="1"/>
          </p:cNvSpPr>
          <p:nvPr>
            <p:ph type="title" idx="20" hasCustomPrompt="1"/>
          </p:nvPr>
        </p:nvSpPr>
        <p:spPr>
          <a:xfrm>
            <a:off x="6716550"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8" name="Google Shape;118;p20"/>
          <p:cNvSpPr txBox="1">
            <a:spLocks noGrp="1"/>
          </p:cNvSpPr>
          <p:nvPr>
            <p:ph type="subTitle" idx="21"/>
          </p:nvPr>
        </p:nvSpPr>
        <p:spPr>
          <a:xfrm>
            <a:off x="6107101"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 and subtitle">
  <p:cSld name="CUSTOM_3">
    <p:spTree>
      <p:nvGrpSpPr>
        <p:cNvPr id="1" name="Shape 133"/>
        <p:cNvGrpSpPr/>
        <p:nvPr/>
      </p:nvGrpSpPr>
      <p:grpSpPr>
        <a:xfrm>
          <a:off x="0" y="0"/>
          <a:ext cx="0" cy="0"/>
          <a:chOff x="0" y="0"/>
          <a:chExt cx="0" cy="0"/>
        </a:xfrm>
      </p:grpSpPr>
      <p:sp>
        <p:nvSpPr>
          <p:cNvPr id="134" name="Google Shape;134;p22"/>
          <p:cNvSpPr txBox="1">
            <a:spLocks noGrp="1"/>
          </p:cNvSpPr>
          <p:nvPr>
            <p:ph type="title" hasCustomPrompt="1"/>
          </p:nvPr>
        </p:nvSpPr>
        <p:spPr>
          <a:xfrm>
            <a:off x="3389825" y="1356150"/>
            <a:ext cx="1172400" cy="1287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5" name="Google Shape;135;p22"/>
          <p:cNvSpPr txBox="1">
            <a:spLocks noGrp="1"/>
          </p:cNvSpPr>
          <p:nvPr>
            <p:ph type="title" idx="2"/>
          </p:nvPr>
        </p:nvSpPr>
        <p:spPr>
          <a:xfrm>
            <a:off x="3507400" y="2586993"/>
            <a:ext cx="3852000" cy="653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 and subtitle 2">
  <p:cSld name="CUSTOM_6">
    <p:spTree>
      <p:nvGrpSpPr>
        <p:cNvPr id="1" name="Shape 136"/>
        <p:cNvGrpSpPr/>
        <p:nvPr/>
      </p:nvGrpSpPr>
      <p:grpSpPr>
        <a:xfrm>
          <a:off x="0" y="0"/>
          <a:ext cx="0" cy="0"/>
          <a:chOff x="0" y="0"/>
          <a:chExt cx="0" cy="0"/>
        </a:xfrm>
      </p:grpSpPr>
      <p:sp>
        <p:nvSpPr>
          <p:cNvPr id="137" name="Google Shape;137;p23"/>
          <p:cNvSpPr txBox="1">
            <a:spLocks noGrp="1"/>
          </p:cNvSpPr>
          <p:nvPr>
            <p:ph type="title" hasCustomPrompt="1"/>
          </p:nvPr>
        </p:nvSpPr>
        <p:spPr>
          <a:xfrm>
            <a:off x="2285825" y="1927950"/>
            <a:ext cx="1338900" cy="1287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8" name="Google Shape;138;p23"/>
          <p:cNvSpPr txBox="1">
            <a:spLocks noGrp="1"/>
          </p:cNvSpPr>
          <p:nvPr>
            <p:ph type="title" idx="2"/>
          </p:nvPr>
        </p:nvSpPr>
        <p:spPr>
          <a:xfrm>
            <a:off x="3722950" y="2073553"/>
            <a:ext cx="3852000" cy="973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 and subtitle 3">
  <p:cSld name="CUSTOM_6_1">
    <p:spTree>
      <p:nvGrpSpPr>
        <p:cNvPr id="1" name="Shape 139"/>
        <p:cNvGrpSpPr/>
        <p:nvPr/>
      </p:nvGrpSpPr>
      <p:grpSpPr>
        <a:xfrm>
          <a:off x="0" y="0"/>
          <a:ext cx="0" cy="0"/>
          <a:chOff x="0" y="0"/>
          <a:chExt cx="0" cy="0"/>
        </a:xfrm>
      </p:grpSpPr>
      <p:sp>
        <p:nvSpPr>
          <p:cNvPr id="140" name="Google Shape;140;p24"/>
          <p:cNvSpPr txBox="1">
            <a:spLocks noGrp="1"/>
          </p:cNvSpPr>
          <p:nvPr>
            <p:ph type="title" hasCustomPrompt="1"/>
          </p:nvPr>
        </p:nvSpPr>
        <p:spPr>
          <a:xfrm>
            <a:off x="3814350" y="1356150"/>
            <a:ext cx="1515300" cy="128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1" name="Google Shape;141;p24"/>
          <p:cNvSpPr txBox="1">
            <a:spLocks noGrp="1"/>
          </p:cNvSpPr>
          <p:nvPr>
            <p:ph type="title" idx="2"/>
          </p:nvPr>
        </p:nvSpPr>
        <p:spPr>
          <a:xfrm>
            <a:off x="3073050" y="2518425"/>
            <a:ext cx="2997900" cy="107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 and subtitle 5">
  <p:cSld name="CUSTOM_6_1_1_1">
    <p:spTree>
      <p:nvGrpSpPr>
        <p:cNvPr id="1" name="Shape 145"/>
        <p:cNvGrpSpPr/>
        <p:nvPr/>
      </p:nvGrpSpPr>
      <p:grpSpPr>
        <a:xfrm>
          <a:off x="0" y="0"/>
          <a:ext cx="0" cy="0"/>
          <a:chOff x="0" y="0"/>
          <a:chExt cx="0" cy="0"/>
        </a:xfrm>
      </p:grpSpPr>
      <p:sp>
        <p:nvSpPr>
          <p:cNvPr id="146" name="Google Shape;146;p26"/>
          <p:cNvSpPr txBox="1">
            <a:spLocks noGrp="1"/>
          </p:cNvSpPr>
          <p:nvPr>
            <p:ph type="title" hasCustomPrompt="1"/>
          </p:nvPr>
        </p:nvSpPr>
        <p:spPr>
          <a:xfrm>
            <a:off x="4707800" y="2147125"/>
            <a:ext cx="1212000" cy="10506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7" name="Google Shape;147;p26"/>
          <p:cNvSpPr txBox="1">
            <a:spLocks noGrp="1"/>
          </p:cNvSpPr>
          <p:nvPr>
            <p:ph type="title" idx="2"/>
          </p:nvPr>
        </p:nvSpPr>
        <p:spPr>
          <a:xfrm>
            <a:off x="2897650" y="2147125"/>
            <a:ext cx="1696500" cy="971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4">
    <p:spTree>
      <p:nvGrpSpPr>
        <p:cNvPr id="1" name="Shape 151"/>
        <p:cNvGrpSpPr/>
        <p:nvPr/>
      </p:nvGrpSpPr>
      <p:grpSpPr>
        <a:xfrm>
          <a:off x="0" y="0"/>
          <a:ext cx="0" cy="0"/>
          <a:chOff x="0" y="0"/>
          <a:chExt cx="0" cy="0"/>
        </a:xfrm>
      </p:grpSpPr>
      <p:sp>
        <p:nvSpPr>
          <p:cNvPr id="152" name="Google Shape;152;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4_1">
    <p:spTree>
      <p:nvGrpSpPr>
        <p:cNvPr id="1" name="Shape 153"/>
        <p:cNvGrpSpPr/>
        <p:nvPr/>
      </p:nvGrpSpPr>
      <p:grpSpPr>
        <a:xfrm>
          <a:off x="0" y="0"/>
          <a:ext cx="0" cy="0"/>
          <a:chOff x="0" y="0"/>
          <a:chExt cx="0" cy="0"/>
        </a:xfrm>
      </p:grpSpPr>
      <p:sp>
        <p:nvSpPr>
          <p:cNvPr id="154" name="Google Shape;154;p29"/>
          <p:cNvSpPr txBox="1">
            <a:spLocks noGrp="1"/>
          </p:cNvSpPr>
          <p:nvPr>
            <p:ph type="title"/>
          </p:nvPr>
        </p:nvSpPr>
        <p:spPr>
          <a:xfrm>
            <a:off x="720000" y="540000"/>
            <a:ext cx="3852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1449150" y="1512225"/>
            <a:ext cx="6245700" cy="1876500"/>
          </a:xfrm>
          <a:prstGeom prst="rect">
            <a:avLst/>
          </a:prstGeom>
        </p:spPr>
        <p:txBody>
          <a:bodyPr spcFirstLastPara="1" wrap="square" lIns="91425" tIns="91425" rIns="91425" bIns="91425" anchor="ctr" anchorCtr="0">
            <a:noAutofit/>
          </a:bodyPr>
          <a:lstStyle>
            <a:lvl1pPr lvl="0" algn="ctr">
              <a:spcBef>
                <a:spcPts val="0"/>
              </a:spcBef>
              <a:spcAft>
                <a:spcPts val="0"/>
              </a:spcAft>
              <a:buSzPts val="2900"/>
              <a:buNone/>
              <a:defRPr sz="29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Raleway"/>
              <a:buNone/>
              <a:defRPr sz="1800">
                <a:latin typeface="Raleway"/>
                <a:ea typeface="Raleway"/>
                <a:cs typeface="Raleway"/>
                <a:sym typeface="Raleway"/>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 name="Google Shape;17;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5011588" y="2052650"/>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5"/>
          <p:cNvSpPr txBox="1">
            <a:spLocks noGrp="1"/>
          </p:cNvSpPr>
          <p:nvPr>
            <p:ph type="body" idx="1"/>
          </p:nvPr>
        </p:nvSpPr>
        <p:spPr>
          <a:xfrm>
            <a:off x="5011592" y="2587250"/>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5"/>
          <p:cNvSpPr txBox="1">
            <a:spLocks noGrp="1"/>
          </p:cNvSpPr>
          <p:nvPr>
            <p:ph type="body" idx="2"/>
          </p:nvPr>
        </p:nvSpPr>
        <p:spPr>
          <a:xfrm>
            <a:off x="2295767" y="2587250"/>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2" name="Google Shape;22;p5"/>
          <p:cNvSpPr txBox="1">
            <a:spLocks noGrp="1"/>
          </p:cNvSpPr>
          <p:nvPr>
            <p:ph type="title" idx="3"/>
          </p:nvPr>
        </p:nvSpPr>
        <p:spPr>
          <a:xfrm>
            <a:off x="2295763" y="20526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720000" y="1570025"/>
            <a:ext cx="6387900" cy="19689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
        <p:cNvGrpSpPr/>
        <p:nvPr/>
      </p:nvGrpSpPr>
      <p:grpSpPr>
        <a:xfrm>
          <a:off x="0" y="0"/>
          <a:ext cx="0" cy="0"/>
          <a:chOff x="0" y="0"/>
          <a:chExt cx="0" cy="0"/>
        </a:xfrm>
      </p:grpSpPr>
      <p:sp>
        <p:nvSpPr>
          <p:cNvPr id="31" name="Google Shape;31;p9"/>
          <p:cNvSpPr txBox="1">
            <a:spLocks noGrp="1"/>
          </p:cNvSpPr>
          <p:nvPr>
            <p:ph type="title"/>
          </p:nvPr>
        </p:nvSpPr>
        <p:spPr>
          <a:xfrm>
            <a:off x="12052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2" name="Google Shape;32;p9"/>
          <p:cNvSpPr txBox="1">
            <a:spLocks noGrp="1"/>
          </p:cNvSpPr>
          <p:nvPr>
            <p:ph type="subTitle" idx="1"/>
          </p:nvPr>
        </p:nvSpPr>
        <p:spPr>
          <a:xfrm>
            <a:off x="1205200" y="2658641"/>
            <a:ext cx="26172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3" name="Google Shape;33;p9"/>
          <p:cNvSpPr txBox="1">
            <a:spLocks noGrp="1"/>
          </p:cNvSpPr>
          <p:nvPr>
            <p:ph type="body" idx="2"/>
          </p:nvPr>
        </p:nvSpPr>
        <p:spPr>
          <a:xfrm>
            <a:off x="4306275" y="1613250"/>
            <a:ext cx="3852000" cy="1917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
        <p:cNvGrpSpPr/>
        <p:nvPr/>
      </p:nvGrpSpPr>
      <p:grpSpPr>
        <a:xfrm>
          <a:off x="0" y="0"/>
          <a:ext cx="0" cy="0"/>
          <a:chOff x="0" y="0"/>
          <a:chExt cx="0" cy="0"/>
        </a:xfrm>
      </p:grpSpPr>
      <p:sp>
        <p:nvSpPr>
          <p:cNvPr id="35" name="Google Shape;35;p10"/>
          <p:cNvSpPr txBox="1">
            <a:spLocks noGrp="1"/>
          </p:cNvSpPr>
          <p:nvPr>
            <p:ph type="body" idx="1"/>
          </p:nvPr>
        </p:nvSpPr>
        <p:spPr>
          <a:xfrm>
            <a:off x="5182400" y="3089225"/>
            <a:ext cx="3241500" cy="1479600"/>
          </a:xfrm>
          <a:prstGeom prst="rect">
            <a:avLst/>
          </a:prstGeom>
        </p:spPr>
        <p:txBody>
          <a:bodyPr spcFirstLastPara="1" wrap="square" lIns="91425" tIns="91425" rIns="91425" bIns="91425" anchor="b" anchorCtr="0">
            <a:noAutofit/>
          </a:bodyPr>
          <a:lstStyle>
            <a:lvl1pPr marL="457200" lvl="0" indent="-228600" algn="r">
              <a:lnSpc>
                <a:spcPct val="100000"/>
              </a:lnSpc>
              <a:spcBef>
                <a:spcPts val="0"/>
              </a:spcBef>
              <a:spcAft>
                <a:spcPts val="0"/>
              </a:spcAft>
              <a:buSzPts val="1400"/>
              <a:buFont typeface="Oswald"/>
              <a:buNone/>
              <a:defRPr sz="3600">
                <a:latin typeface="Oswald"/>
                <a:ea typeface="Oswald"/>
                <a:cs typeface="Oswald"/>
                <a:sym typeface="Oswald"/>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2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swald"/>
              <a:buNone/>
              <a:defRPr sz="2800">
                <a:solidFill>
                  <a:schemeClr val="lt1"/>
                </a:solidFill>
                <a:latin typeface="Oswald"/>
                <a:ea typeface="Oswald"/>
                <a:cs typeface="Oswald"/>
                <a:sym typeface="Oswald"/>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1pPr>
            <a:lvl2pPr marL="914400" lvl="1"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2pPr>
            <a:lvl3pPr marL="1371600" lvl="2"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3pPr>
            <a:lvl4pPr marL="1828800" lvl="3"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4pPr>
            <a:lvl5pPr marL="2286000" lvl="4"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5pPr>
            <a:lvl6pPr marL="2743200" lvl="5"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6pPr>
            <a:lvl7pPr marL="3200400" lvl="6"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7pPr>
            <a:lvl8pPr marL="3657600" lvl="7"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8pPr>
            <a:lvl9pPr marL="4114800" lvl="8" indent="-317500">
              <a:lnSpc>
                <a:spcPct val="100000"/>
              </a:lnSpc>
              <a:spcBef>
                <a:spcPts val="1600"/>
              </a:spcBef>
              <a:spcAft>
                <a:spcPts val="1600"/>
              </a:spcAft>
              <a:buClr>
                <a:schemeClr val="lt1"/>
              </a:buClr>
              <a:buSzPts val="1400"/>
              <a:buFont typeface="Raleway"/>
              <a:buChar char="■"/>
              <a:defRPr>
                <a:solidFill>
                  <a:schemeClr val="lt1"/>
                </a:solidFill>
                <a:latin typeface="Raleway"/>
                <a:ea typeface="Raleway"/>
                <a:cs typeface="Raleway"/>
                <a:sym typeface="Raleway"/>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0" r:id="rId12"/>
    <p:sldLayoutId id="2147483666" r:id="rId13"/>
    <p:sldLayoutId id="2147483668" r:id="rId14"/>
    <p:sldLayoutId id="2147483669" r:id="rId15"/>
    <p:sldLayoutId id="2147483670" r:id="rId16"/>
    <p:sldLayoutId id="2147483672" r:id="rId17"/>
    <p:sldLayoutId id="2147483674" r:id="rId18"/>
    <p:sldLayoutId id="2147483675"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19.xml"/><Relationship Id="rId5" Type="http://schemas.openxmlformats.org/officeDocument/2006/relationships/image" Target="../media/image21.png"/><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
        <p:cNvGrpSpPr/>
        <p:nvPr/>
      </p:nvGrpSpPr>
      <p:grpSpPr>
        <a:xfrm>
          <a:off x="0" y="0"/>
          <a:ext cx="0" cy="0"/>
          <a:chOff x="0" y="0"/>
          <a:chExt cx="0" cy="0"/>
        </a:xfrm>
      </p:grpSpPr>
      <p:sp>
        <p:nvSpPr>
          <p:cNvPr id="172" name="Google Shape;172;p35"/>
          <p:cNvSpPr txBox="1">
            <a:spLocks noGrp="1"/>
          </p:cNvSpPr>
          <p:nvPr>
            <p:ph type="ctrTitle"/>
          </p:nvPr>
        </p:nvSpPr>
        <p:spPr>
          <a:xfrm>
            <a:off x="1887750" y="948175"/>
            <a:ext cx="53685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tr-TR" dirty="0" smtClean="0"/>
              <a:t>SHOPAPP</a:t>
            </a:r>
            <a:endParaRPr dirty="0"/>
          </a:p>
        </p:txBody>
      </p:sp>
      <p:sp>
        <p:nvSpPr>
          <p:cNvPr id="173" name="Google Shape;173;p35"/>
          <p:cNvSpPr txBox="1">
            <a:spLocks noGrp="1"/>
          </p:cNvSpPr>
          <p:nvPr>
            <p:ph type="subTitle" idx="1"/>
          </p:nvPr>
        </p:nvSpPr>
        <p:spPr>
          <a:xfrm>
            <a:off x="2861875" y="3193650"/>
            <a:ext cx="34203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smtClean="0"/>
              <a:t>Barkod ürün arama entegreli E-ticaret</a:t>
            </a:r>
            <a:endParaRPr dirty="0"/>
          </a:p>
        </p:txBody>
      </p:sp>
      <p:grpSp>
        <p:nvGrpSpPr>
          <p:cNvPr id="174" name="Google Shape;174;p35"/>
          <p:cNvGrpSpPr/>
          <p:nvPr/>
        </p:nvGrpSpPr>
        <p:grpSpPr>
          <a:xfrm rot="-5400000">
            <a:off x="4531668" y="1145388"/>
            <a:ext cx="80672" cy="3791466"/>
            <a:chOff x="240800" y="2204795"/>
            <a:chExt cx="14075" cy="652105"/>
          </a:xfrm>
        </p:grpSpPr>
        <p:sp>
          <p:nvSpPr>
            <p:cNvPr id="175" name="Google Shape;175;p35"/>
            <p:cNvSpPr/>
            <p:nvPr/>
          </p:nvSpPr>
          <p:spPr>
            <a:xfrm>
              <a:off x="240801" y="2204795"/>
              <a:ext cx="11401" cy="545681"/>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35"/>
          <p:cNvGrpSpPr/>
          <p:nvPr/>
        </p:nvGrpSpPr>
        <p:grpSpPr>
          <a:xfrm>
            <a:off x="2278754" y="3912467"/>
            <a:ext cx="543432" cy="741197"/>
            <a:chOff x="2278754" y="3912467"/>
            <a:chExt cx="543432" cy="741197"/>
          </a:xfrm>
        </p:grpSpPr>
        <p:sp>
          <p:nvSpPr>
            <p:cNvPr id="180" name="Google Shape;180;p35"/>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5"/>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5"/>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5"/>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5"/>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5"/>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5"/>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5"/>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5"/>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5"/>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5"/>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5"/>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5"/>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5"/>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5"/>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5"/>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5"/>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5"/>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5"/>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5"/>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5"/>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5"/>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5"/>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5"/>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35"/>
          <p:cNvGrpSpPr/>
          <p:nvPr/>
        </p:nvGrpSpPr>
        <p:grpSpPr>
          <a:xfrm>
            <a:off x="548547" y="2097130"/>
            <a:ext cx="541000" cy="741197"/>
            <a:chOff x="548547" y="2097130"/>
            <a:chExt cx="541000" cy="741197"/>
          </a:xfrm>
        </p:grpSpPr>
        <p:sp>
          <p:nvSpPr>
            <p:cNvPr id="205" name="Google Shape;205;p35"/>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5"/>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5"/>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5"/>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5"/>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5"/>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5"/>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5"/>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5"/>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5"/>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5"/>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5"/>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5"/>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5"/>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5"/>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5"/>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5"/>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5"/>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5"/>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5"/>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5"/>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5"/>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5"/>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35"/>
          <p:cNvGrpSpPr/>
          <p:nvPr/>
        </p:nvGrpSpPr>
        <p:grpSpPr>
          <a:xfrm>
            <a:off x="3195818" y="841369"/>
            <a:ext cx="5171654" cy="2620431"/>
            <a:chOff x="2729182" y="1660105"/>
            <a:chExt cx="1331768" cy="674795"/>
          </a:xfrm>
        </p:grpSpPr>
        <p:sp>
          <p:nvSpPr>
            <p:cNvPr id="230" name="Google Shape;230;p35"/>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5"/>
            <p:cNvSpPr/>
            <p:nvPr/>
          </p:nvSpPr>
          <p:spPr>
            <a:xfrm>
              <a:off x="3884925" y="2312800"/>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5"/>
            <p:cNvSpPr/>
            <p:nvPr/>
          </p:nvSpPr>
          <p:spPr>
            <a:xfrm>
              <a:off x="2729182" y="1660105"/>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HEDEF</a:t>
            </a:r>
            <a:endParaRP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lvl="0" indent="-285750">
              <a:buFont typeface="Arial" panose="020B0604020202020204" pitchFamily="34" charset="0"/>
              <a:buChar char="•"/>
            </a:pPr>
            <a:r>
              <a:rPr lang="tr-TR" dirty="0">
                <a:solidFill>
                  <a:schemeClr val="bg1"/>
                </a:solidFill>
                <a:latin typeface="Raleway" panose="020B0503030101060003" pitchFamily="34" charset="-94"/>
              </a:rPr>
              <a:t>Ürünlerin fiyat analizini kolayca yapabilmek</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Ürünlere çok daha az maliyetle sahip olabilme</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Yerel marketlerinde sisteme dahil olması</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Stoklama azaltma</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Aracıları azaltma</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Anlaşmalı fiyatları analiz edebilme</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Yerel market fiyat avantajlarının </a:t>
            </a:r>
            <a:r>
              <a:rPr lang="tr-TR" dirty="0" smtClean="0">
                <a:solidFill>
                  <a:schemeClr val="bg1"/>
                </a:solidFill>
                <a:latin typeface="Raleway" panose="020B0503030101060003" pitchFamily="34" charset="-94"/>
              </a:rPr>
              <a:t>duyurusu</a:t>
            </a:r>
          </a:p>
          <a:p>
            <a:pPr lvl="0"/>
            <a:endParaRPr lang="tr-TR" dirty="0">
              <a:solidFill>
                <a:schemeClr val="bg1"/>
              </a:solidFill>
              <a:latin typeface="Raleway" panose="020B0503030101060003" pitchFamily="34" charset="-94"/>
            </a:endParaRPr>
          </a:p>
          <a:p>
            <a:r>
              <a:rPr lang="tr-TR" i="1" dirty="0">
                <a:solidFill>
                  <a:schemeClr val="bg1"/>
                </a:solidFill>
                <a:latin typeface="Raleway" panose="020B0503030101060003" pitchFamily="34" charset="-94"/>
              </a:rPr>
              <a:t>İleri dönemlerdeki gelişmeler ile </a:t>
            </a:r>
            <a:r>
              <a:rPr lang="tr-TR" i="1" dirty="0" smtClean="0">
                <a:solidFill>
                  <a:schemeClr val="bg1"/>
                </a:solidFill>
                <a:latin typeface="Raleway" panose="020B0503030101060003" pitchFamily="34" charset="-94"/>
              </a:rPr>
              <a:t>birlikte</a:t>
            </a:r>
            <a:endParaRPr lang="tr-TR" i="1" dirty="0">
              <a:solidFill>
                <a:schemeClr val="bg1"/>
              </a:solidFill>
              <a:latin typeface="Raleway" panose="020B0503030101060003" pitchFamily="34" charset="-94"/>
            </a:endParaRPr>
          </a:p>
          <a:p>
            <a:pPr marL="285750" lvl="0" indent="-285750">
              <a:buFont typeface="Arial" panose="020B0604020202020204" pitchFamily="34" charset="0"/>
              <a:buChar char="•"/>
            </a:pPr>
            <a:r>
              <a:rPr lang="tr-TR" i="1" dirty="0">
                <a:solidFill>
                  <a:schemeClr val="bg1"/>
                </a:solidFill>
                <a:latin typeface="Raleway" panose="020B0503030101060003" pitchFamily="34" charset="-94"/>
              </a:rPr>
              <a:t>Ürün yorumu ile analiz okuma</a:t>
            </a:r>
          </a:p>
          <a:p>
            <a:pPr marL="285750" lvl="0" indent="-285750">
              <a:buFont typeface="Arial" panose="020B0604020202020204" pitchFamily="34" charset="0"/>
              <a:buChar char="•"/>
            </a:pPr>
            <a:r>
              <a:rPr lang="tr-TR" i="1" dirty="0">
                <a:solidFill>
                  <a:schemeClr val="bg1"/>
                </a:solidFill>
                <a:latin typeface="Raleway" panose="020B0503030101060003" pitchFamily="34" charset="-94"/>
              </a:rPr>
              <a:t>Üretici ile aracıları azaltma</a:t>
            </a:r>
          </a:p>
          <a:p>
            <a:pPr marL="285750" lvl="0" indent="-285750">
              <a:buFont typeface="Arial" panose="020B0604020202020204" pitchFamily="34" charset="0"/>
              <a:buChar char="•"/>
            </a:pPr>
            <a:r>
              <a:rPr lang="tr-TR" i="1" dirty="0">
                <a:solidFill>
                  <a:schemeClr val="bg1"/>
                </a:solidFill>
                <a:latin typeface="Raleway" panose="020B0503030101060003" pitchFamily="34" charset="-94"/>
              </a:rPr>
              <a:t>Organik ürün alışverişi</a:t>
            </a:r>
          </a:p>
          <a:p>
            <a:pPr marL="285750" lvl="0" indent="-285750">
              <a:buFont typeface="Arial" panose="020B0604020202020204" pitchFamily="34" charset="0"/>
              <a:buChar char="•"/>
            </a:pPr>
            <a:r>
              <a:rPr lang="tr-TR" i="1" dirty="0">
                <a:solidFill>
                  <a:schemeClr val="bg1"/>
                </a:solidFill>
                <a:latin typeface="Raleway" panose="020B0503030101060003" pitchFamily="34" charset="-94"/>
              </a:rPr>
              <a:t>Hasattan halk a </a:t>
            </a:r>
            <a:r>
              <a:rPr lang="tr-TR" i="1" dirty="0" smtClean="0">
                <a:solidFill>
                  <a:schemeClr val="bg1"/>
                </a:solidFill>
                <a:latin typeface="Raleway" panose="020B0503030101060003" pitchFamily="34" charset="-94"/>
              </a:rPr>
              <a:t>planı</a:t>
            </a:r>
            <a:endParaRPr lang="tr-TR" i="1" dirty="0">
              <a:solidFill>
                <a:schemeClr val="bg1"/>
              </a:solidFill>
              <a:latin typeface="Raleway" panose="020B0503030101060003" pitchFamily="34" charset="-94"/>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43"/>
          <p:cNvSpPr txBox="1">
            <a:spLocks noGrp="1"/>
          </p:cNvSpPr>
          <p:nvPr>
            <p:ph type="title"/>
          </p:nvPr>
        </p:nvSpPr>
        <p:spPr>
          <a:xfrm>
            <a:off x="3389825" y="1356150"/>
            <a:ext cx="11724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0</a:t>
            </a:r>
            <a:r>
              <a:rPr lang="tr-TR" dirty="0" smtClean="0"/>
              <a:t>2</a:t>
            </a:r>
            <a:endParaRPr dirty="0"/>
          </a:p>
        </p:txBody>
      </p:sp>
      <p:sp>
        <p:nvSpPr>
          <p:cNvPr id="576" name="Google Shape;576;p43"/>
          <p:cNvSpPr txBox="1">
            <a:spLocks noGrp="1"/>
          </p:cNvSpPr>
          <p:nvPr>
            <p:ph type="title" idx="2"/>
          </p:nvPr>
        </p:nvSpPr>
        <p:spPr>
          <a:xfrm>
            <a:off x="3507400" y="2586993"/>
            <a:ext cx="3852000" cy="653700"/>
          </a:xfrm>
          <a:prstGeom prst="rect">
            <a:avLst/>
          </a:prstGeom>
        </p:spPr>
        <p:txBody>
          <a:bodyPr spcFirstLastPara="1" wrap="square" lIns="91425" tIns="91425" rIns="91425" bIns="91425" anchor="t" anchorCtr="0">
            <a:noAutofit/>
          </a:bodyPr>
          <a:lstStyle/>
          <a:p>
            <a:r>
              <a:rPr lang="tr-TR" b="1" dirty="0" smtClean="0"/>
              <a:t>BAŞARI</a:t>
            </a:r>
            <a:r>
              <a:rPr lang="tr-TR" dirty="0"/>
              <a:t/>
            </a:r>
            <a:br>
              <a:rPr lang="tr-TR" dirty="0"/>
            </a:br>
            <a:endParaRPr lang="tr-TR" dirty="0"/>
          </a:p>
        </p:txBody>
      </p:sp>
      <p:grpSp>
        <p:nvGrpSpPr>
          <p:cNvPr id="577" name="Google Shape;577;p43"/>
          <p:cNvGrpSpPr/>
          <p:nvPr/>
        </p:nvGrpSpPr>
        <p:grpSpPr>
          <a:xfrm>
            <a:off x="3276999" y="1528625"/>
            <a:ext cx="80672" cy="1487545"/>
            <a:chOff x="240800" y="2580554"/>
            <a:chExt cx="14075" cy="276346"/>
          </a:xfrm>
        </p:grpSpPr>
        <p:sp>
          <p:nvSpPr>
            <p:cNvPr id="578" name="Google Shape;578;p43"/>
            <p:cNvSpPr/>
            <p:nvPr/>
          </p:nvSpPr>
          <p:spPr>
            <a:xfrm>
              <a:off x="241878" y="2580554"/>
              <a:ext cx="11398" cy="16995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43"/>
          <p:cNvGrpSpPr/>
          <p:nvPr/>
        </p:nvGrpSpPr>
        <p:grpSpPr>
          <a:xfrm>
            <a:off x="1535093" y="442532"/>
            <a:ext cx="7287904" cy="3610038"/>
            <a:chOff x="1535093" y="442532"/>
            <a:chExt cx="7287904" cy="3610038"/>
          </a:xfrm>
        </p:grpSpPr>
        <p:sp>
          <p:nvSpPr>
            <p:cNvPr id="583" name="Google Shape;583;p43"/>
            <p:cNvSpPr/>
            <p:nvPr/>
          </p:nvSpPr>
          <p:spPr>
            <a:xfrm>
              <a:off x="8734554" y="1228088"/>
              <a:ext cx="88442" cy="88442"/>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6118493" y="3964199"/>
              <a:ext cx="88449" cy="88371"/>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1535093" y="3265257"/>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1667943" y="442532"/>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43"/>
          <p:cNvGrpSpPr/>
          <p:nvPr/>
        </p:nvGrpSpPr>
        <p:grpSpPr>
          <a:xfrm flipH="1">
            <a:off x="7880579" y="2059155"/>
            <a:ext cx="543432" cy="741197"/>
            <a:chOff x="2278754" y="3912467"/>
            <a:chExt cx="543432" cy="741197"/>
          </a:xfrm>
        </p:grpSpPr>
        <p:sp>
          <p:nvSpPr>
            <p:cNvPr id="588" name="Google Shape;58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43"/>
          <p:cNvGrpSpPr/>
          <p:nvPr/>
        </p:nvGrpSpPr>
        <p:grpSpPr>
          <a:xfrm flipH="1">
            <a:off x="1412772" y="4130692"/>
            <a:ext cx="541000" cy="741197"/>
            <a:chOff x="548547" y="2097130"/>
            <a:chExt cx="541000" cy="741197"/>
          </a:xfrm>
        </p:grpSpPr>
        <p:sp>
          <p:nvSpPr>
            <p:cNvPr id="613" name="Google Shape;613;p43"/>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43"/>
          <p:cNvGrpSpPr/>
          <p:nvPr/>
        </p:nvGrpSpPr>
        <p:grpSpPr>
          <a:xfrm flipH="1">
            <a:off x="5726954" y="313580"/>
            <a:ext cx="543432" cy="741197"/>
            <a:chOff x="2278754" y="3912467"/>
            <a:chExt cx="543432" cy="741197"/>
          </a:xfrm>
        </p:grpSpPr>
        <p:sp>
          <p:nvSpPr>
            <p:cNvPr id="638" name="Google Shape;63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969891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BAŞARI</a:t>
            </a:r>
            <a:endParaRP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tr-TR" dirty="0">
                <a:solidFill>
                  <a:schemeClr val="bg1"/>
                </a:solidFill>
                <a:latin typeface="Raleway" panose="020B0503030101060003" pitchFamily="34" charset="-94"/>
              </a:rPr>
              <a:t>Maliyet</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Bu faktör, projenin toplam maliyetini, paydaşların bir projenin başlangıcında oluşturduğu beklenen bütçeye göre ölçer. Bir proje yöneticisinin proje sonuçlarını sunmak için bütçeyi ne kadar etkili kullandığını değerlendirir</a:t>
            </a:r>
            <a:r>
              <a:rPr lang="tr-TR" dirty="0" smtClean="0">
                <a:solidFill>
                  <a:schemeClr val="bg1"/>
                </a:solidFill>
                <a:latin typeface="Raleway" panose="020B0503030101060003" pitchFamily="34" charset="-94"/>
              </a:rPr>
              <a:t>.</a:t>
            </a:r>
          </a:p>
          <a:p>
            <a:pPr lvl="1"/>
            <a:endParaRPr lang="tr-TR" sz="1200" dirty="0">
              <a:solidFill>
                <a:schemeClr val="bg1"/>
              </a:solidFill>
              <a:latin typeface="Raleway" panose="020B0503030101060003" pitchFamily="34" charset="-94"/>
            </a:endParaRPr>
          </a:p>
          <a:p>
            <a:pPr lvl="0"/>
            <a:r>
              <a:rPr lang="tr-TR" dirty="0">
                <a:solidFill>
                  <a:schemeClr val="bg1"/>
                </a:solidFill>
                <a:latin typeface="Raleway" panose="020B0503030101060003" pitchFamily="34" charset="-94"/>
              </a:rPr>
              <a:t>Zaman Çizelgesi</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Birçok projenin başarısı için bir diğer önemli faktör, projenin tamamlanması için gereken süre olan zaman çizelgesidir. Tipik olarak, proje yöneticileri ve diğer paydaşlar, projenin başlangıcındaki ilk toplantı sırasında bir proje zaman çizelgesine karar verirler</a:t>
            </a:r>
            <a:r>
              <a:rPr lang="tr-TR" dirty="0" smtClean="0">
                <a:solidFill>
                  <a:schemeClr val="bg1"/>
                </a:solidFill>
                <a:latin typeface="Raleway" panose="020B0503030101060003" pitchFamily="34" charset="-94"/>
              </a:rPr>
              <a:t>.</a:t>
            </a:r>
          </a:p>
        </p:txBody>
      </p:sp>
    </p:spTree>
    <p:extLst>
      <p:ext uri="{BB962C8B-B14F-4D97-AF65-F5344CB8AC3E}">
        <p14:creationId xmlns:p14="http://schemas.microsoft.com/office/powerpoint/2010/main" val="37548817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BAŞARI</a:t>
            </a:r>
            <a:endParaRP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tr-TR" dirty="0">
                <a:solidFill>
                  <a:schemeClr val="bg1"/>
                </a:solidFill>
                <a:latin typeface="Raleway" panose="020B0503030101060003" pitchFamily="34" charset="-94"/>
              </a:rPr>
              <a:t>Kapsam</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Proje kapsamı, bir projenin amaçlarını, hedeflerini ve çıktılarını tanımlar. Tipik olarak proje yöneticisi, proje gereksinimlerini belirlemek ve kapsamı oluşturmak için diğer paydaşlarla birlikte çalışır. Projenin sonunda, paydaşlar genellikle proje kapsamını karşılayıp karşılamadıklarını belirlemek için sonuçları değerlendirir</a:t>
            </a:r>
            <a:r>
              <a:rPr lang="tr-TR" dirty="0" smtClean="0">
                <a:solidFill>
                  <a:schemeClr val="bg1"/>
                </a:solidFill>
                <a:latin typeface="Raleway" panose="020B0503030101060003" pitchFamily="34" charset="-94"/>
              </a:rPr>
              <a:t>.</a:t>
            </a:r>
          </a:p>
          <a:p>
            <a:pPr lvl="1"/>
            <a:endParaRPr lang="tr-TR" sz="1200" dirty="0">
              <a:solidFill>
                <a:schemeClr val="bg1"/>
              </a:solidFill>
              <a:latin typeface="Raleway" panose="020B0503030101060003" pitchFamily="34" charset="-94"/>
            </a:endParaRPr>
          </a:p>
          <a:p>
            <a:pPr lvl="0"/>
            <a:r>
              <a:rPr lang="tr-TR" dirty="0">
                <a:solidFill>
                  <a:schemeClr val="bg1"/>
                </a:solidFill>
                <a:latin typeface="Raleway" panose="020B0503030101060003" pitchFamily="34" charset="-94"/>
              </a:rPr>
              <a:t>Çıktılar</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Bu başarı faktörü, bitmiş ürünün veya sonucun kalitesini ölçer. </a:t>
            </a:r>
            <a:r>
              <a:rPr lang="tr-TR" dirty="0" err="1">
                <a:solidFill>
                  <a:schemeClr val="bg1"/>
                </a:solidFill>
                <a:latin typeface="Raleway" panose="020B0503030101060003" pitchFamily="34" charset="-94"/>
              </a:rPr>
              <a:t>Teslimatların</a:t>
            </a:r>
            <a:r>
              <a:rPr lang="tr-TR" dirty="0">
                <a:solidFill>
                  <a:schemeClr val="bg1"/>
                </a:solidFill>
                <a:latin typeface="Raleway" panose="020B0503030101060003" pitchFamily="34" charset="-94"/>
              </a:rPr>
              <a:t> kalitesini belirlemenin birçok yolu olabilir. Örneğin, yeni bir mobil uygulamanın başarısı, müşterilerin ürün özelliklerini kullanmayı kolay bulup bulmadığına bağlı olabilir.</a:t>
            </a:r>
            <a:endParaRPr lang="tr-TR" sz="1200" dirty="0">
              <a:solidFill>
                <a:schemeClr val="bg1"/>
              </a:solidFill>
              <a:latin typeface="Raleway" panose="020B0503030101060003" pitchFamily="34" charset="-94"/>
            </a:endParaRPr>
          </a:p>
        </p:txBody>
      </p:sp>
    </p:spTree>
    <p:extLst>
      <p:ext uri="{BB962C8B-B14F-4D97-AF65-F5344CB8AC3E}">
        <p14:creationId xmlns:p14="http://schemas.microsoft.com/office/powerpoint/2010/main" val="20542398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BAŞARI</a:t>
            </a:r>
            <a:endParaRP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tr-TR" dirty="0">
                <a:solidFill>
                  <a:schemeClr val="bg1"/>
                </a:solidFill>
                <a:latin typeface="Raleway" panose="020B0503030101060003" pitchFamily="34" charset="-94"/>
              </a:rPr>
              <a:t>Kaynak kapasitesi</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Bir proje sırasında, proje ekibinin hedeflere ulaşmak için gerekli desteğe ve malzemeye sahip olması için kaynakları etkili bir şekilde planlamak önemlidir. Bu proje başarısı faktörü, bir proje yöneticisinin, ekibin proje hedefleri doğrultusunda çalışmasını sağlamak için kaynakları ne kadar iyi tahsis ettiğini dikkate alır</a:t>
            </a:r>
            <a:r>
              <a:rPr lang="tr-TR" dirty="0" smtClean="0">
                <a:solidFill>
                  <a:schemeClr val="bg1"/>
                </a:solidFill>
                <a:latin typeface="Raleway" panose="020B0503030101060003" pitchFamily="34" charset="-94"/>
              </a:rPr>
              <a:t>.</a:t>
            </a:r>
          </a:p>
          <a:p>
            <a:pPr lvl="1"/>
            <a:endParaRPr lang="tr-TR" sz="1200" dirty="0">
              <a:solidFill>
                <a:schemeClr val="bg1"/>
              </a:solidFill>
              <a:latin typeface="Raleway" panose="020B0503030101060003" pitchFamily="34" charset="-94"/>
            </a:endParaRPr>
          </a:p>
          <a:p>
            <a:pPr lvl="0"/>
            <a:r>
              <a:rPr lang="tr-TR" dirty="0">
                <a:solidFill>
                  <a:schemeClr val="bg1"/>
                </a:solidFill>
                <a:latin typeface="Raleway" panose="020B0503030101060003" pitchFamily="34" charset="-94"/>
              </a:rPr>
              <a:t>İş hedefleri</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Bu faktör, projenin başarılarını beklenen sonuçlara karşı değerlendirir. Bir ekibin iş hedeflerini ne kadar iyi karşıladığını veya aştığını ölçer. Örneğin, bir proje yüksek bir yatırım getirisine (ROI) sahipse, paydaşlar projenin başarılı olduğuna karar verebilir</a:t>
            </a:r>
            <a:endParaRPr lang="tr-TR" sz="1200" dirty="0">
              <a:solidFill>
                <a:schemeClr val="bg1"/>
              </a:solidFill>
              <a:latin typeface="Raleway" panose="020B0503030101060003" pitchFamily="34" charset="-94"/>
            </a:endParaRPr>
          </a:p>
        </p:txBody>
      </p:sp>
    </p:spTree>
    <p:extLst>
      <p:ext uri="{BB962C8B-B14F-4D97-AF65-F5344CB8AC3E}">
        <p14:creationId xmlns:p14="http://schemas.microsoft.com/office/powerpoint/2010/main" val="24541932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BAŞARI</a:t>
            </a:r>
            <a:endParaRP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tr-TR" dirty="0">
                <a:solidFill>
                  <a:schemeClr val="bg1"/>
                </a:solidFill>
                <a:latin typeface="Raleway" panose="020B0503030101060003" pitchFamily="34" charset="-94"/>
              </a:rPr>
              <a:t>Paydaş memnuniyeti</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Bu başarı kriteri, paydaşların proje yönetimi süreçleri ve proje sonuçlarıyla olan katılımını ve memnuniyetini değerlendirir. Yöneticilerin, memnuniyetlerini sağlamaya yardımcı olmak için, maliyeti ve zaman çizelgesi de dahil olmak üzere projenin ilerleyişi hakkında diğer paydaşlara düzenli güncellemeler sağlamaları yararlıdır.</a:t>
            </a:r>
            <a:endParaRPr lang="tr-TR" sz="1200" dirty="0">
              <a:solidFill>
                <a:schemeClr val="bg1"/>
              </a:solidFill>
              <a:latin typeface="Raleway" panose="020B0503030101060003" pitchFamily="34" charset="-94"/>
            </a:endParaRPr>
          </a:p>
        </p:txBody>
      </p:sp>
    </p:spTree>
    <p:extLst>
      <p:ext uri="{BB962C8B-B14F-4D97-AF65-F5344CB8AC3E}">
        <p14:creationId xmlns:p14="http://schemas.microsoft.com/office/powerpoint/2010/main" val="6901165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8"/>
        <p:cNvGrpSpPr/>
        <p:nvPr/>
      </p:nvGrpSpPr>
      <p:grpSpPr>
        <a:xfrm>
          <a:off x="0" y="0"/>
          <a:ext cx="0" cy="0"/>
          <a:chOff x="0" y="0"/>
          <a:chExt cx="0" cy="0"/>
        </a:xfrm>
      </p:grpSpPr>
      <p:grpSp>
        <p:nvGrpSpPr>
          <p:cNvPr id="679" name="Google Shape;679;p45"/>
          <p:cNvGrpSpPr/>
          <p:nvPr/>
        </p:nvGrpSpPr>
        <p:grpSpPr>
          <a:xfrm>
            <a:off x="719992" y="228952"/>
            <a:ext cx="2956954" cy="4721744"/>
            <a:chOff x="4479125" y="1041049"/>
            <a:chExt cx="935952" cy="1494601"/>
          </a:xfrm>
        </p:grpSpPr>
        <p:sp>
          <p:nvSpPr>
            <p:cNvPr id="680" name="Google Shape;680;p45"/>
            <p:cNvSpPr/>
            <p:nvPr/>
          </p:nvSpPr>
          <p:spPr>
            <a:xfrm>
              <a:off x="4810350" y="2482750"/>
              <a:ext cx="53550" cy="5290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5"/>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5"/>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5"/>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 name="Google Shape;684;p45"/>
          <p:cNvSpPr txBox="1">
            <a:spLocks noGrp="1"/>
          </p:cNvSpPr>
          <p:nvPr>
            <p:ph type="title"/>
          </p:nvPr>
        </p:nvSpPr>
        <p:spPr>
          <a:xfrm>
            <a:off x="5011588" y="1885738"/>
            <a:ext cx="288919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smtClean="0"/>
              <a:t>RİSK</a:t>
            </a:r>
            <a:endParaRPr dirty="0"/>
          </a:p>
        </p:txBody>
      </p:sp>
      <p:sp>
        <p:nvSpPr>
          <p:cNvPr id="685" name="Google Shape;685;p45"/>
          <p:cNvSpPr txBox="1">
            <a:spLocks noGrp="1"/>
          </p:cNvSpPr>
          <p:nvPr>
            <p:ph type="body" idx="1"/>
          </p:nvPr>
        </p:nvSpPr>
        <p:spPr>
          <a:xfrm>
            <a:off x="5011592" y="2420338"/>
            <a:ext cx="2868988" cy="10278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tr-TR" dirty="0"/>
              <a:t>Alınan eylemleri, kaynak planlarını ve belirli bir riskin gerçekleşmesi durumunda bir eylemi tetikleyen faktörü tanımlayan proje için bir risk acil durum planı geliştirilebilir. </a:t>
            </a:r>
            <a:endParaRPr dirty="0"/>
          </a:p>
        </p:txBody>
      </p:sp>
      <p:grpSp>
        <p:nvGrpSpPr>
          <p:cNvPr id="688" name="Google Shape;688;p45"/>
          <p:cNvGrpSpPr/>
          <p:nvPr/>
        </p:nvGrpSpPr>
        <p:grpSpPr>
          <a:xfrm>
            <a:off x="7880579" y="1374680"/>
            <a:ext cx="543432" cy="741197"/>
            <a:chOff x="2878829" y="3023092"/>
            <a:chExt cx="543432" cy="741197"/>
          </a:xfrm>
        </p:grpSpPr>
        <p:sp>
          <p:nvSpPr>
            <p:cNvPr id="689" name="Google Shape;689;p4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45"/>
          <p:cNvGrpSpPr/>
          <p:nvPr/>
        </p:nvGrpSpPr>
        <p:grpSpPr>
          <a:xfrm>
            <a:off x="449509" y="368055"/>
            <a:ext cx="541000" cy="741197"/>
            <a:chOff x="1148622" y="1207755"/>
            <a:chExt cx="541000" cy="741197"/>
          </a:xfrm>
        </p:grpSpPr>
        <p:sp>
          <p:nvSpPr>
            <p:cNvPr id="714" name="Google Shape;714;p45"/>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5"/>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5"/>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5"/>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5"/>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5"/>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5"/>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5"/>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5"/>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5"/>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5"/>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5"/>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5"/>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5"/>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5"/>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5"/>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5"/>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5"/>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5"/>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5"/>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5"/>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5"/>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5"/>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5"/>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45"/>
          <p:cNvGrpSpPr/>
          <p:nvPr/>
        </p:nvGrpSpPr>
        <p:grpSpPr>
          <a:xfrm>
            <a:off x="7285354" y="4606955"/>
            <a:ext cx="543432" cy="741197"/>
            <a:chOff x="2878829" y="3023092"/>
            <a:chExt cx="543432" cy="741197"/>
          </a:xfrm>
        </p:grpSpPr>
        <p:sp>
          <p:nvSpPr>
            <p:cNvPr id="739" name="Google Shape;739;p4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45"/>
          <p:cNvGrpSpPr/>
          <p:nvPr/>
        </p:nvGrpSpPr>
        <p:grpSpPr>
          <a:xfrm>
            <a:off x="4854724" y="1948964"/>
            <a:ext cx="80672" cy="1321569"/>
            <a:chOff x="240800" y="2611388"/>
            <a:chExt cx="14075" cy="245512"/>
          </a:xfrm>
        </p:grpSpPr>
        <p:sp>
          <p:nvSpPr>
            <p:cNvPr id="769" name="Google Shape;769;p45"/>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684;p45"/>
          <p:cNvSpPr txBox="1">
            <a:spLocks/>
          </p:cNvSpPr>
          <p:nvPr/>
        </p:nvSpPr>
        <p:spPr>
          <a:xfrm>
            <a:off x="1803693" y="1885738"/>
            <a:ext cx="297181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swald"/>
              <a:buNone/>
              <a:defRPr sz="2800" b="0" i="0" u="none" strike="noStrike" cap="none">
                <a:solidFill>
                  <a:schemeClr val="lt1"/>
                </a:solidFill>
                <a:latin typeface="Oswald"/>
                <a:ea typeface="Oswald"/>
                <a:cs typeface="Oswald"/>
                <a:sym typeface="Oswald"/>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r>
              <a:rPr lang="tr-TR" dirty="0" smtClean="0"/>
              <a:t>VARSAYIM</a:t>
            </a:r>
            <a:endParaRPr lang="tr-TR" dirty="0"/>
          </a:p>
        </p:txBody>
      </p:sp>
      <p:sp>
        <p:nvSpPr>
          <p:cNvPr id="97" name="Google Shape;685;p45"/>
          <p:cNvSpPr txBox="1">
            <a:spLocks/>
          </p:cNvSpPr>
          <p:nvPr/>
        </p:nvSpPr>
        <p:spPr>
          <a:xfrm>
            <a:off x="1803698" y="2420338"/>
            <a:ext cx="2790074" cy="10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1pPr>
            <a:lvl2pPr marL="914400" marR="0" lvl="1" indent="-317500" algn="l" rtl="0">
              <a:lnSpc>
                <a:spcPct val="100000"/>
              </a:lnSpc>
              <a:spcBef>
                <a:spcPts val="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2pPr>
            <a:lvl3pPr marL="1371600" marR="0" lvl="2"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3pPr>
            <a:lvl4pPr marL="1828800" marR="0" lvl="3"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4pPr>
            <a:lvl5pPr marL="2286000" marR="0" lvl="4"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5pPr>
            <a:lvl6pPr marL="2743200" marR="0" lvl="5"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6pPr>
            <a:lvl7pPr marL="3200400" marR="0" lvl="6"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7pPr>
            <a:lvl8pPr marL="3657600" marR="0" lvl="7"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8pPr>
            <a:lvl9pPr marL="4114800" marR="0" lvl="8" indent="-317500" algn="l" rtl="0">
              <a:lnSpc>
                <a:spcPct val="100000"/>
              </a:lnSpc>
              <a:spcBef>
                <a:spcPts val="1600"/>
              </a:spcBef>
              <a:spcAft>
                <a:spcPts val="160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9pPr>
          </a:lstStyle>
          <a:p>
            <a:pPr marL="139700" indent="0">
              <a:buNone/>
            </a:pPr>
            <a:r>
              <a:rPr lang="tr-TR" dirty="0"/>
              <a:t>Proje yönetiminde </a:t>
            </a:r>
            <a:r>
              <a:rPr lang="tr-TR" dirty="0" smtClean="0"/>
              <a:t>kapsam, </a:t>
            </a:r>
            <a:r>
              <a:rPr lang="tr-TR" dirty="0"/>
              <a:t>bir projenin kapsamını tanımlayan sınırlar kümesidir. Kapsam, proje girişiminin bir sonucu olarak müşteriye ne teslim edileceğini açıklar. </a:t>
            </a:r>
          </a:p>
        </p:txBody>
      </p:sp>
      <p:grpSp>
        <p:nvGrpSpPr>
          <p:cNvPr id="98" name="Google Shape;768;p45"/>
          <p:cNvGrpSpPr/>
          <p:nvPr/>
        </p:nvGrpSpPr>
        <p:grpSpPr>
          <a:xfrm>
            <a:off x="1646830" y="1948964"/>
            <a:ext cx="80672" cy="1321569"/>
            <a:chOff x="240800" y="2611388"/>
            <a:chExt cx="14075" cy="245512"/>
          </a:xfrm>
        </p:grpSpPr>
        <p:sp>
          <p:nvSpPr>
            <p:cNvPr id="99" name="Google Shape;769;p45"/>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0;p4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1;p4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772;p4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02"/>
        <p:cNvGrpSpPr/>
        <p:nvPr/>
      </p:nvGrpSpPr>
      <p:grpSpPr>
        <a:xfrm>
          <a:off x="0" y="0"/>
          <a:ext cx="0" cy="0"/>
          <a:chOff x="0" y="0"/>
          <a:chExt cx="0" cy="0"/>
        </a:xfrm>
      </p:grpSpPr>
      <p:sp>
        <p:nvSpPr>
          <p:cNvPr id="903" name="Google Shape;903;p47"/>
          <p:cNvSpPr txBox="1">
            <a:spLocks noGrp="1"/>
          </p:cNvSpPr>
          <p:nvPr>
            <p:ph type="title"/>
          </p:nvPr>
        </p:nvSpPr>
        <p:spPr>
          <a:xfrm>
            <a:off x="4721268" y="2052650"/>
            <a:ext cx="1783436"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smtClean="0"/>
              <a:t>ENGEL</a:t>
            </a:r>
            <a:endParaRPr dirty="0"/>
          </a:p>
        </p:txBody>
      </p:sp>
      <p:sp>
        <p:nvSpPr>
          <p:cNvPr id="904" name="Google Shape;904;p47"/>
          <p:cNvSpPr txBox="1">
            <a:spLocks noGrp="1"/>
          </p:cNvSpPr>
          <p:nvPr>
            <p:ph type="body" idx="1"/>
          </p:nvPr>
        </p:nvSpPr>
        <p:spPr>
          <a:xfrm>
            <a:off x="4507710" y="2587249"/>
            <a:ext cx="2437376" cy="1825093"/>
          </a:xfrm>
          <a:prstGeom prst="rect">
            <a:avLst/>
          </a:prstGeom>
        </p:spPr>
        <p:txBody>
          <a:bodyPr spcFirstLastPara="1" wrap="square" lIns="91425" tIns="91425" rIns="91425" bIns="91425" anchor="t" anchorCtr="0">
            <a:noAutofit/>
          </a:bodyPr>
          <a:lstStyle/>
          <a:p>
            <a:pPr marL="139700" lvl="0" indent="0" algn="l">
              <a:buNone/>
            </a:pPr>
            <a:r>
              <a:rPr lang="tr-TR" sz="1200" dirty="0"/>
              <a:t>Entegrasyon Sorunları</a:t>
            </a:r>
          </a:p>
          <a:p>
            <a:pPr marL="139700" lvl="0" indent="0" algn="l">
              <a:buNone/>
            </a:pPr>
            <a:r>
              <a:rPr lang="tr-TR" sz="1200" dirty="0"/>
              <a:t>İletişim Arızaları</a:t>
            </a:r>
          </a:p>
          <a:p>
            <a:pPr marL="139700" lvl="0" indent="0" algn="l">
              <a:buNone/>
            </a:pPr>
            <a:r>
              <a:rPr lang="tr-TR" sz="1200" dirty="0"/>
              <a:t>Gerçekçi Olmayan veya Yanlış Yönetilen Zaman </a:t>
            </a:r>
            <a:r>
              <a:rPr lang="tr-TR" sz="1200" dirty="0" smtClean="0"/>
              <a:t>Çizelgeleri</a:t>
            </a:r>
            <a:endParaRPr lang="tr-TR" sz="1200" dirty="0"/>
          </a:p>
          <a:p>
            <a:pPr marL="139700" lvl="0" indent="0" algn="l">
              <a:buNone/>
            </a:pPr>
            <a:r>
              <a:rPr lang="tr-TR" sz="1200" dirty="0"/>
              <a:t>Özellik Aşırı Yüklemesi</a:t>
            </a:r>
          </a:p>
          <a:p>
            <a:pPr marL="139700" indent="0" algn="l">
              <a:buNone/>
            </a:pPr>
            <a:r>
              <a:rPr lang="tr-TR" sz="1200" dirty="0"/>
              <a:t>Kullanıcı </a:t>
            </a:r>
            <a:r>
              <a:rPr lang="tr-TR" sz="1200" dirty="0" smtClean="0"/>
              <a:t>İhtiyaçlarını ve de Uyum Nedenlerini Saptamamak</a:t>
            </a:r>
            <a:endParaRPr lang="tr-TR" sz="1200" dirty="0"/>
          </a:p>
          <a:p>
            <a:pPr marL="139700" indent="0" algn="l">
              <a:buNone/>
            </a:pPr>
            <a:endParaRPr sz="1200" dirty="0"/>
          </a:p>
        </p:txBody>
      </p:sp>
      <p:sp>
        <p:nvSpPr>
          <p:cNvPr id="905" name="Google Shape;905;p47"/>
          <p:cNvSpPr txBox="1">
            <a:spLocks noGrp="1"/>
          </p:cNvSpPr>
          <p:nvPr>
            <p:ph type="body" idx="2"/>
          </p:nvPr>
        </p:nvSpPr>
        <p:spPr>
          <a:xfrm>
            <a:off x="2295767" y="2587249"/>
            <a:ext cx="2145300" cy="1738007"/>
          </a:xfrm>
          <a:prstGeom prst="rect">
            <a:avLst/>
          </a:prstGeom>
        </p:spPr>
        <p:txBody>
          <a:bodyPr spcFirstLastPara="1" wrap="square" lIns="91425" tIns="91425" rIns="91425" bIns="91425" anchor="t" anchorCtr="0">
            <a:noAutofit/>
          </a:bodyPr>
          <a:lstStyle/>
          <a:p>
            <a:pPr marL="139700" lvl="0" indent="0" algn="r">
              <a:buNone/>
            </a:pPr>
            <a:r>
              <a:rPr lang="tr-TR" sz="1200" dirty="0"/>
              <a:t>Mobil uygulama ile kullanıcılara en kolay erişim imkanını sağlama</a:t>
            </a:r>
          </a:p>
          <a:p>
            <a:pPr marL="139700" lvl="0" indent="0" algn="r">
              <a:buNone/>
            </a:pPr>
            <a:r>
              <a:rPr lang="tr-TR" sz="1200" dirty="0"/>
              <a:t>Kamera kullanarak barkod okuma ve kolaylık</a:t>
            </a:r>
          </a:p>
          <a:p>
            <a:pPr marL="139700" lvl="0" indent="0" algn="r">
              <a:buNone/>
            </a:pPr>
            <a:r>
              <a:rPr lang="tr-TR" sz="1200" dirty="0"/>
              <a:t>Stoktaki marketlere kolayca ulaşma</a:t>
            </a:r>
          </a:p>
          <a:p>
            <a:pPr marL="139700" lvl="0" indent="0" algn="r">
              <a:buNone/>
            </a:pPr>
            <a:r>
              <a:rPr lang="tr-TR" sz="1200" dirty="0"/>
              <a:t>Fiyatlara kolayca </a:t>
            </a:r>
            <a:r>
              <a:rPr lang="tr-TR" sz="1200" dirty="0" smtClean="0"/>
              <a:t>ulaşabilme</a:t>
            </a:r>
            <a:endParaRPr lang="tr-TR" sz="1200" dirty="0"/>
          </a:p>
        </p:txBody>
      </p:sp>
      <p:sp>
        <p:nvSpPr>
          <p:cNvPr id="906" name="Google Shape;906;p47"/>
          <p:cNvSpPr txBox="1">
            <a:spLocks noGrp="1"/>
          </p:cNvSpPr>
          <p:nvPr>
            <p:ph type="title" idx="3"/>
          </p:nvPr>
        </p:nvSpPr>
        <p:spPr>
          <a:xfrm>
            <a:off x="2295762" y="2052650"/>
            <a:ext cx="2211947" cy="572700"/>
          </a:xfrm>
          <a:prstGeom prst="rect">
            <a:avLst/>
          </a:prstGeom>
        </p:spPr>
        <p:txBody>
          <a:bodyPr spcFirstLastPara="1" wrap="square" lIns="91425" tIns="91425" rIns="91425" bIns="91425" anchor="t" anchorCtr="0">
            <a:noAutofit/>
          </a:bodyPr>
          <a:lstStyle/>
          <a:p>
            <a:r>
              <a:rPr lang="tr-TR" b="1" dirty="0" smtClean="0"/>
              <a:t>UYGULAMA</a:t>
            </a:r>
            <a:endParaRPr dirty="0"/>
          </a:p>
        </p:txBody>
      </p:sp>
      <p:grpSp>
        <p:nvGrpSpPr>
          <p:cNvPr id="907" name="Google Shape;907;p47"/>
          <p:cNvGrpSpPr/>
          <p:nvPr/>
        </p:nvGrpSpPr>
        <p:grpSpPr>
          <a:xfrm>
            <a:off x="6876869" y="2115876"/>
            <a:ext cx="80672" cy="1321569"/>
            <a:chOff x="240800" y="2611388"/>
            <a:chExt cx="14075" cy="245512"/>
          </a:xfrm>
        </p:grpSpPr>
        <p:sp>
          <p:nvSpPr>
            <p:cNvPr id="908" name="Google Shape;908;p47"/>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7"/>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7"/>
          <p:cNvGrpSpPr/>
          <p:nvPr/>
        </p:nvGrpSpPr>
        <p:grpSpPr>
          <a:xfrm>
            <a:off x="2148449" y="2115876"/>
            <a:ext cx="80672" cy="1321569"/>
            <a:chOff x="240800" y="2611388"/>
            <a:chExt cx="14075" cy="245512"/>
          </a:xfrm>
        </p:grpSpPr>
        <p:sp>
          <p:nvSpPr>
            <p:cNvPr id="913" name="Google Shape;913;p47"/>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7"/>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7"/>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47"/>
          <p:cNvGrpSpPr/>
          <p:nvPr/>
        </p:nvGrpSpPr>
        <p:grpSpPr>
          <a:xfrm>
            <a:off x="7880579" y="1374680"/>
            <a:ext cx="543432" cy="741197"/>
            <a:chOff x="2878829" y="3023092"/>
            <a:chExt cx="543432" cy="741197"/>
          </a:xfrm>
        </p:grpSpPr>
        <p:sp>
          <p:nvSpPr>
            <p:cNvPr id="918" name="Google Shape;918;p47"/>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7"/>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7"/>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47"/>
          <p:cNvGrpSpPr/>
          <p:nvPr/>
        </p:nvGrpSpPr>
        <p:grpSpPr>
          <a:xfrm>
            <a:off x="449509" y="368055"/>
            <a:ext cx="541000" cy="741197"/>
            <a:chOff x="1148622" y="1207755"/>
            <a:chExt cx="541000" cy="741197"/>
          </a:xfrm>
        </p:grpSpPr>
        <p:sp>
          <p:nvSpPr>
            <p:cNvPr id="943" name="Google Shape;943;p47"/>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7"/>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47"/>
          <p:cNvGrpSpPr/>
          <p:nvPr/>
        </p:nvGrpSpPr>
        <p:grpSpPr>
          <a:xfrm>
            <a:off x="7285354" y="4606955"/>
            <a:ext cx="543432" cy="741197"/>
            <a:chOff x="2878829" y="3023092"/>
            <a:chExt cx="543432" cy="741197"/>
          </a:xfrm>
        </p:grpSpPr>
        <p:sp>
          <p:nvSpPr>
            <p:cNvPr id="968" name="Google Shape;968;p47"/>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7"/>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47"/>
          <p:cNvGrpSpPr/>
          <p:nvPr/>
        </p:nvGrpSpPr>
        <p:grpSpPr>
          <a:xfrm flipH="1">
            <a:off x="2900567" y="285902"/>
            <a:ext cx="5932078" cy="4468002"/>
            <a:chOff x="4479125" y="1041049"/>
            <a:chExt cx="1877656" cy="1414283"/>
          </a:xfrm>
        </p:grpSpPr>
        <p:sp>
          <p:nvSpPr>
            <p:cNvPr id="993" name="Google Shape;993;p47"/>
            <p:cNvSpPr/>
            <p:nvPr/>
          </p:nvSpPr>
          <p:spPr>
            <a:xfrm>
              <a:off x="6274625" y="2374162"/>
              <a:ext cx="82156" cy="8117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 name="Düz Bağlayıcı 2"/>
          <p:cNvCxnSpPr/>
          <p:nvPr/>
        </p:nvCxnSpPr>
        <p:spPr>
          <a:xfrm>
            <a:off x="815196" y="1812869"/>
            <a:ext cx="220583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Düz Bağlayıcı 98"/>
          <p:cNvCxnSpPr/>
          <p:nvPr/>
        </p:nvCxnSpPr>
        <p:spPr>
          <a:xfrm>
            <a:off x="6437950" y="4497472"/>
            <a:ext cx="2205837" cy="0"/>
          </a:xfrm>
          <a:prstGeom prst="line">
            <a:avLst/>
          </a:prstGeom>
        </p:spPr>
        <p:style>
          <a:lnRef idx="1">
            <a:schemeClr val="accent5"/>
          </a:lnRef>
          <a:fillRef idx="0">
            <a:schemeClr val="accent5"/>
          </a:fillRef>
          <a:effectRef idx="0">
            <a:schemeClr val="accent5"/>
          </a:effectRef>
          <a:fontRef idx="minor">
            <a:schemeClr val="tx1"/>
          </a:fontRef>
        </p:style>
      </p:cxn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1"/>
        <p:cNvGrpSpPr/>
        <p:nvPr/>
      </p:nvGrpSpPr>
      <p:grpSpPr>
        <a:xfrm>
          <a:off x="0" y="0"/>
          <a:ext cx="0" cy="0"/>
          <a:chOff x="0" y="0"/>
          <a:chExt cx="0" cy="0"/>
        </a:xfrm>
      </p:grpSpPr>
      <p:sp>
        <p:nvSpPr>
          <p:cNvPr id="1062" name="Google Shape;1062;p49"/>
          <p:cNvSpPr txBox="1">
            <a:spLocks noGrp="1"/>
          </p:cNvSpPr>
          <p:nvPr>
            <p:ph type="title"/>
          </p:nvPr>
        </p:nvSpPr>
        <p:spPr>
          <a:xfrm>
            <a:off x="2285825" y="1927950"/>
            <a:ext cx="13389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0</a:t>
            </a:r>
            <a:r>
              <a:rPr lang="tr-TR" dirty="0" smtClean="0"/>
              <a:t>3</a:t>
            </a:r>
            <a:endParaRPr dirty="0"/>
          </a:p>
        </p:txBody>
      </p:sp>
      <p:sp>
        <p:nvSpPr>
          <p:cNvPr id="1063" name="Google Shape;1063;p49"/>
          <p:cNvSpPr txBox="1">
            <a:spLocks noGrp="1"/>
          </p:cNvSpPr>
          <p:nvPr>
            <p:ph type="title" idx="2"/>
          </p:nvPr>
        </p:nvSpPr>
        <p:spPr>
          <a:xfrm>
            <a:off x="3722950" y="2073553"/>
            <a:ext cx="3852000" cy="973200"/>
          </a:xfrm>
          <a:prstGeom prst="rect">
            <a:avLst/>
          </a:prstGeom>
        </p:spPr>
        <p:txBody>
          <a:bodyPr spcFirstLastPara="1" wrap="square" lIns="91425" tIns="91425" rIns="91425" bIns="91425" anchor="t" anchorCtr="0">
            <a:noAutofit/>
          </a:bodyPr>
          <a:lstStyle/>
          <a:p>
            <a:r>
              <a:rPr lang="tr-TR" b="1" dirty="0" smtClean="0"/>
              <a:t>PROJE FİKRİNİ ORTAYA ÇIKARAN İHTİYAÇLAR</a:t>
            </a:r>
            <a:endParaRPr lang="tr-TR" dirty="0"/>
          </a:p>
        </p:txBody>
      </p:sp>
      <p:grpSp>
        <p:nvGrpSpPr>
          <p:cNvPr id="1064" name="Google Shape;1064;p49"/>
          <p:cNvGrpSpPr/>
          <p:nvPr/>
        </p:nvGrpSpPr>
        <p:grpSpPr>
          <a:xfrm>
            <a:off x="2205149" y="1910963"/>
            <a:ext cx="80672" cy="1321569"/>
            <a:chOff x="240800" y="2611388"/>
            <a:chExt cx="14075" cy="245512"/>
          </a:xfrm>
        </p:grpSpPr>
        <p:sp>
          <p:nvSpPr>
            <p:cNvPr id="1065" name="Google Shape;1065;p49"/>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49"/>
          <p:cNvGrpSpPr/>
          <p:nvPr/>
        </p:nvGrpSpPr>
        <p:grpSpPr>
          <a:xfrm>
            <a:off x="1074617" y="3596630"/>
            <a:ext cx="543432" cy="741197"/>
            <a:chOff x="2878829" y="3023092"/>
            <a:chExt cx="543432" cy="741197"/>
          </a:xfrm>
        </p:grpSpPr>
        <p:sp>
          <p:nvSpPr>
            <p:cNvPr id="1070" name="Google Shape;1070;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49"/>
          <p:cNvGrpSpPr/>
          <p:nvPr/>
        </p:nvGrpSpPr>
        <p:grpSpPr>
          <a:xfrm>
            <a:off x="7628229" y="968555"/>
            <a:ext cx="543432" cy="741197"/>
            <a:chOff x="2878829" y="3023092"/>
            <a:chExt cx="543432" cy="741197"/>
          </a:xfrm>
        </p:grpSpPr>
        <p:sp>
          <p:nvSpPr>
            <p:cNvPr id="1095" name="Google Shape;1095;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9"/>
          <p:cNvGrpSpPr/>
          <p:nvPr/>
        </p:nvGrpSpPr>
        <p:grpSpPr>
          <a:xfrm>
            <a:off x="350893" y="345057"/>
            <a:ext cx="8225504" cy="4106844"/>
            <a:chOff x="350893" y="345057"/>
            <a:chExt cx="8225504" cy="4106844"/>
          </a:xfrm>
        </p:grpSpPr>
        <p:grpSp>
          <p:nvGrpSpPr>
            <p:cNvPr id="1120" name="Google Shape;1120;p49"/>
            <p:cNvGrpSpPr/>
            <p:nvPr/>
          </p:nvGrpSpPr>
          <p:grpSpPr>
            <a:xfrm>
              <a:off x="350893" y="345057"/>
              <a:ext cx="8225504" cy="344536"/>
              <a:chOff x="1942776" y="1722253"/>
              <a:chExt cx="2118174" cy="88722"/>
            </a:xfrm>
          </p:grpSpPr>
          <p:sp>
            <p:nvSpPr>
              <p:cNvPr id="1121" name="Google Shape;1121;p4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 name="Google Shape;1123;p49"/>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27"/>
        <p:cNvGrpSpPr/>
        <p:nvPr/>
      </p:nvGrpSpPr>
      <p:grpSpPr>
        <a:xfrm>
          <a:off x="0" y="0"/>
          <a:ext cx="0" cy="0"/>
          <a:chOff x="0" y="0"/>
          <a:chExt cx="0" cy="0"/>
        </a:xfrm>
      </p:grpSpPr>
      <p:sp>
        <p:nvSpPr>
          <p:cNvPr id="1128" name="Google Shape;1128;p50"/>
          <p:cNvSpPr txBox="1">
            <a:spLocks noGrp="1"/>
          </p:cNvSpPr>
          <p:nvPr>
            <p:ph type="title"/>
          </p:nvPr>
        </p:nvSpPr>
        <p:spPr>
          <a:xfrm>
            <a:off x="1205200" y="1689450"/>
            <a:ext cx="2617200" cy="877500"/>
          </a:xfrm>
          <a:prstGeom prst="rect">
            <a:avLst/>
          </a:prstGeom>
        </p:spPr>
        <p:txBody>
          <a:bodyPr spcFirstLastPara="1" wrap="square" lIns="91425" tIns="91425" rIns="91425" bIns="91425" anchor="t" anchorCtr="0">
            <a:noAutofit/>
          </a:bodyPr>
          <a:lstStyle/>
          <a:p>
            <a:r>
              <a:rPr lang="tr-TR" b="1" dirty="0" smtClean="0"/>
              <a:t>PROJE FİKRİNİ ORTAYA ÇIKARAN İHTİYAÇLAR</a:t>
            </a:r>
            <a:endParaRPr lang="tr-TR" dirty="0"/>
          </a:p>
        </p:txBody>
      </p:sp>
      <p:sp>
        <p:nvSpPr>
          <p:cNvPr id="1130" name="Google Shape;1130;p50"/>
          <p:cNvSpPr txBox="1">
            <a:spLocks noGrp="1"/>
          </p:cNvSpPr>
          <p:nvPr>
            <p:ph type="body" idx="2"/>
          </p:nvPr>
        </p:nvSpPr>
        <p:spPr>
          <a:xfrm>
            <a:off x="4306275" y="1613250"/>
            <a:ext cx="3852000" cy="2319330"/>
          </a:xfrm>
          <a:prstGeom prst="rect">
            <a:avLst/>
          </a:prstGeom>
        </p:spPr>
        <p:txBody>
          <a:bodyPr spcFirstLastPara="1" wrap="square" lIns="91425" tIns="91425" rIns="91425" bIns="91425" anchor="t" anchorCtr="0">
            <a:noAutofit/>
          </a:bodyPr>
          <a:lstStyle/>
          <a:p>
            <a:pPr lvl="0"/>
            <a:r>
              <a:rPr lang="tr-TR" dirty="0"/>
              <a:t>Fiyatların market sınırları içerisinde karşılaştırılabilmesi</a:t>
            </a:r>
          </a:p>
          <a:p>
            <a:pPr lvl="0"/>
            <a:r>
              <a:rPr lang="tr-TR" dirty="0"/>
              <a:t>Ürün fiyatı araştırması kolaylığının arttırılma ihtiyacı</a:t>
            </a:r>
          </a:p>
          <a:p>
            <a:pPr lvl="0"/>
            <a:r>
              <a:rPr lang="tr-TR" dirty="0"/>
              <a:t>Stok ile ürün fiyatı artırılması</a:t>
            </a:r>
          </a:p>
          <a:p>
            <a:pPr lvl="0"/>
            <a:r>
              <a:rPr lang="tr-TR" dirty="0"/>
              <a:t>Yerel marketlerin daha az kitlelere ulaşması</a:t>
            </a:r>
          </a:p>
          <a:p>
            <a:pPr lvl="0"/>
            <a:r>
              <a:rPr lang="tr-TR" dirty="0"/>
              <a:t>Yerel market fiyat avantajlarının duyuru ihtiyacı</a:t>
            </a:r>
          </a:p>
          <a:p>
            <a:pPr lvl="0"/>
            <a:r>
              <a:rPr lang="tr-TR" dirty="0"/>
              <a:t>Market fiyat analizi ihtiyacı</a:t>
            </a:r>
          </a:p>
        </p:txBody>
      </p:sp>
      <p:grpSp>
        <p:nvGrpSpPr>
          <p:cNvPr id="1131" name="Google Shape;1131;p50"/>
          <p:cNvGrpSpPr/>
          <p:nvPr/>
        </p:nvGrpSpPr>
        <p:grpSpPr>
          <a:xfrm>
            <a:off x="4023999" y="1740350"/>
            <a:ext cx="80672" cy="1653507"/>
            <a:chOff x="240800" y="2549722"/>
            <a:chExt cx="14075" cy="307178"/>
          </a:xfrm>
        </p:grpSpPr>
        <p:sp>
          <p:nvSpPr>
            <p:cNvPr id="1132" name="Google Shape;1132;p50"/>
            <p:cNvSpPr/>
            <p:nvPr/>
          </p:nvSpPr>
          <p:spPr>
            <a:xfrm>
              <a:off x="241878" y="2549722"/>
              <a:ext cx="11398" cy="200764"/>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0"/>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50"/>
          <p:cNvGrpSpPr/>
          <p:nvPr/>
        </p:nvGrpSpPr>
        <p:grpSpPr>
          <a:xfrm>
            <a:off x="2278754" y="3912467"/>
            <a:ext cx="543432" cy="741197"/>
            <a:chOff x="2278754" y="3912467"/>
            <a:chExt cx="543432" cy="741197"/>
          </a:xfrm>
        </p:grpSpPr>
        <p:sp>
          <p:nvSpPr>
            <p:cNvPr id="1137" name="Google Shape;1137;p50"/>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0"/>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0"/>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0"/>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0"/>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0"/>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0"/>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0"/>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0"/>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0"/>
          <p:cNvGrpSpPr/>
          <p:nvPr/>
        </p:nvGrpSpPr>
        <p:grpSpPr>
          <a:xfrm>
            <a:off x="548547" y="2097130"/>
            <a:ext cx="541000" cy="741197"/>
            <a:chOff x="548547" y="2097130"/>
            <a:chExt cx="541000" cy="741197"/>
          </a:xfrm>
        </p:grpSpPr>
        <p:sp>
          <p:nvSpPr>
            <p:cNvPr id="1162" name="Google Shape;1162;p50"/>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50"/>
          <p:cNvGrpSpPr/>
          <p:nvPr/>
        </p:nvGrpSpPr>
        <p:grpSpPr>
          <a:xfrm>
            <a:off x="3195818" y="841369"/>
            <a:ext cx="5171654" cy="3678684"/>
            <a:chOff x="2729182" y="1660105"/>
            <a:chExt cx="1331768" cy="947309"/>
          </a:xfrm>
        </p:grpSpPr>
        <p:sp>
          <p:nvSpPr>
            <p:cNvPr id="1187" name="Google Shape;1187;p50"/>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3952551" y="2584655"/>
              <a:ext cx="22778" cy="22759"/>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0"/>
            <p:cNvSpPr/>
            <p:nvPr/>
          </p:nvSpPr>
          <p:spPr>
            <a:xfrm>
              <a:off x="2729182" y="1660105"/>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smtClean="0"/>
              <a:t>KAPSAM</a:t>
            </a:r>
            <a:endParaRPr dirty="0"/>
          </a:p>
        </p:txBody>
      </p:sp>
      <p:sp>
        <p:nvSpPr>
          <p:cNvPr id="238" name="Google Shape;238;p36"/>
          <p:cNvSpPr txBox="1">
            <a:spLocks noGrp="1"/>
          </p:cNvSpPr>
          <p:nvPr>
            <p:ph type="body" idx="1"/>
          </p:nvPr>
        </p:nvSpPr>
        <p:spPr>
          <a:xfrm>
            <a:off x="720000" y="1748971"/>
            <a:ext cx="7704000" cy="2819904"/>
          </a:xfrm>
          <a:prstGeom prst="rect">
            <a:avLst/>
          </a:prstGeom>
        </p:spPr>
        <p:txBody>
          <a:bodyPr spcFirstLastPara="1" wrap="square" lIns="91425" tIns="91425" rIns="91425" bIns="91425" anchor="t" anchorCtr="0">
            <a:noAutofit/>
          </a:bodyPr>
          <a:lstStyle/>
          <a:p>
            <a:pPr marL="139700" indent="0">
              <a:buNone/>
            </a:pPr>
            <a:r>
              <a:rPr lang="tr-TR" dirty="0"/>
              <a:t>S</a:t>
            </a:r>
            <a:r>
              <a:rPr lang="tr-TR" dirty="0" smtClean="0"/>
              <a:t>atıcı </a:t>
            </a:r>
            <a:r>
              <a:rPr lang="tr-TR" dirty="0"/>
              <a:t>ile alıcı arasındaki fiyat ve araştırma yükünü en aza indirecek ve marketleri, zincir marketleri, yerel satıcıları ve gelecek aşamalarda üreticileri de alıcılar ile buluşturup en uygun fiyatı en kısa sürede kullanıcıya sunacaktır. Amaç fiyatlar arasındaki dengesizlikten faydalanıp tüketiciye ürünleri ulaştırırken oluşan haksız rekabeti ortadan kaldırmak ve tüketicinin tüm ürünleri ve fiyatlarını karşılaştırmasına olanak tanımak ve bunu yaparken aynı zamanda küçük işletmelerin de önünü açarak stoklama oranını en aza indirmeyi planlıyoruz.</a:t>
            </a:r>
          </a:p>
        </p:txBody>
      </p:sp>
      <p:grpSp>
        <p:nvGrpSpPr>
          <p:cNvPr id="239" name="Google Shape;239;p36"/>
          <p:cNvGrpSpPr/>
          <p:nvPr/>
        </p:nvGrpSpPr>
        <p:grpSpPr>
          <a:xfrm>
            <a:off x="396318" y="1376775"/>
            <a:ext cx="8426679" cy="2929625"/>
            <a:chOff x="1890971" y="1788200"/>
            <a:chExt cx="2169979" cy="754416"/>
          </a:xfrm>
        </p:grpSpPr>
        <p:sp>
          <p:nvSpPr>
            <p:cNvPr id="240" name="Google Shape;240;p36"/>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6"/>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6"/>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231213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p49"/>
          <p:cNvSpPr txBox="1">
            <a:spLocks noGrp="1"/>
          </p:cNvSpPr>
          <p:nvPr>
            <p:ph type="title"/>
          </p:nvPr>
        </p:nvSpPr>
        <p:spPr>
          <a:xfrm>
            <a:off x="2285825" y="1927950"/>
            <a:ext cx="13389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0</a:t>
            </a:r>
            <a:r>
              <a:rPr lang="tr-TR" dirty="0" smtClean="0"/>
              <a:t>4</a:t>
            </a:r>
            <a:endParaRPr dirty="0"/>
          </a:p>
        </p:txBody>
      </p:sp>
      <p:sp>
        <p:nvSpPr>
          <p:cNvPr id="1063" name="Google Shape;1063;p49"/>
          <p:cNvSpPr txBox="1">
            <a:spLocks noGrp="1"/>
          </p:cNvSpPr>
          <p:nvPr>
            <p:ph type="title" idx="2"/>
          </p:nvPr>
        </p:nvSpPr>
        <p:spPr>
          <a:xfrm>
            <a:off x="3722950" y="2242457"/>
            <a:ext cx="3852000" cy="804296"/>
          </a:xfrm>
          <a:prstGeom prst="rect">
            <a:avLst/>
          </a:prstGeom>
        </p:spPr>
        <p:txBody>
          <a:bodyPr spcFirstLastPara="1" wrap="square" lIns="91425" tIns="91425" rIns="91425" bIns="91425" anchor="t" anchorCtr="0">
            <a:noAutofit/>
          </a:bodyPr>
          <a:lstStyle/>
          <a:p>
            <a:r>
              <a:rPr lang="tr-TR" b="1" dirty="0" smtClean="0"/>
              <a:t>KALİTE SAĞLAMA PLANI</a:t>
            </a:r>
            <a:endParaRPr lang="tr-TR" dirty="0"/>
          </a:p>
        </p:txBody>
      </p:sp>
      <p:grpSp>
        <p:nvGrpSpPr>
          <p:cNvPr id="1064" name="Google Shape;1064;p49"/>
          <p:cNvGrpSpPr/>
          <p:nvPr/>
        </p:nvGrpSpPr>
        <p:grpSpPr>
          <a:xfrm>
            <a:off x="2205149" y="1910963"/>
            <a:ext cx="80672" cy="1321569"/>
            <a:chOff x="240800" y="2611388"/>
            <a:chExt cx="14075" cy="245512"/>
          </a:xfrm>
        </p:grpSpPr>
        <p:sp>
          <p:nvSpPr>
            <p:cNvPr id="1065" name="Google Shape;1065;p49"/>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49"/>
          <p:cNvGrpSpPr/>
          <p:nvPr/>
        </p:nvGrpSpPr>
        <p:grpSpPr>
          <a:xfrm>
            <a:off x="1074617" y="3596630"/>
            <a:ext cx="543432" cy="741197"/>
            <a:chOff x="2878829" y="3023092"/>
            <a:chExt cx="543432" cy="741197"/>
          </a:xfrm>
        </p:grpSpPr>
        <p:sp>
          <p:nvSpPr>
            <p:cNvPr id="1070" name="Google Shape;1070;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49"/>
          <p:cNvGrpSpPr/>
          <p:nvPr/>
        </p:nvGrpSpPr>
        <p:grpSpPr>
          <a:xfrm>
            <a:off x="7628229" y="968555"/>
            <a:ext cx="543432" cy="741197"/>
            <a:chOff x="2878829" y="3023092"/>
            <a:chExt cx="543432" cy="741197"/>
          </a:xfrm>
        </p:grpSpPr>
        <p:sp>
          <p:nvSpPr>
            <p:cNvPr id="1095" name="Google Shape;1095;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9"/>
          <p:cNvGrpSpPr/>
          <p:nvPr/>
        </p:nvGrpSpPr>
        <p:grpSpPr>
          <a:xfrm>
            <a:off x="350893" y="345057"/>
            <a:ext cx="8225504" cy="4106844"/>
            <a:chOff x="350893" y="345057"/>
            <a:chExt cx="8225504" cy="4106844"/>
          </a:xfrm>
        </p:grpSpPr>
        <p:grpSp>
          <p:nvGrpSpPr>
            <p:cNvPr id="1120" name="Google Shape;1120;p49"/>
            <p:cNvGrpSpPr/>
            <p:nvPr/>
          </p:nvGrpSpPr>
          <p:grpSpPr>
            <a:xfrm>
              <a:off x="350893" y="345057"/>
              <a:ext cx="8225504" cy="344536"/>
              <a:chOff x="1942776" y="1722253"/>
              <a:chExt cx="2118174" cy="88722"/>
            </a:xfrm>
          </p:grpSpPr>
          <p:sp>
            <p:nvSpPr>
              <p:cNvPr id="1121" name="Google Shape;1121;p4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 name="Google Shape;1123;p49"/>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079141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a:t>KALİTE SAĞLAMA PLANI</a:t>
            </a:r>
            <a:endParaRPr lang="tr-T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tr-TR" dirty="0">
                <a:solidFill>
                  <a:schemeClr val="bg1"/>
                </a:solidFill>
                <a:latin typeface="Raleway" panose="020B0503030101060003" pitchFamily="34" charset="-94"/>
              </a:rPr>
              <a:t>Marketlerde ve zincir marketlerde kalite sağlama planı minimum gereksinimlerin sağlanması ve kullanıcı değerlendirmeleri ile sağlanacaktır. Sürekli olarak her sipariş sonrası değerlendirme talep edilip kalitenin sürekliliği hedeflenmektedir. Burada en önemli olan yerel marketler veya üreticiler de sisteme dahil edildikten sonra kalite sağlama olacaktır. </a:t>
            </a:r>
            <a:endParaRPr lang="tr-TR" dirty="0" smtClean="0">
              <a:solidFill>
                <a:schemeClr val="bg1"/>
              </a:solidFill>
              <a:latin typeface="Raleway" panose="020B0503030101060003" pitchFamily="34" charset="-94"/>
            </a:endParaRPr>
          </a:p>
          <a:p>
            <a:endParaRPr lang="tr-TR" dirty="0">
              <a:solidFill>
                <a:schemeClr val="bg1"/>
              </a:solidFill>
              <a:latin typeface="Raleway" panose="020B0503030101060003" pitchFamily="34" charset="-94"/>
            </a:endParaRPr>
          </a:p>
          <a:p>
            <a:r>
              <a:rPr lang="tr-TR" dirty="0" smtClean="0">
                <a:solidFill>
                  <a:schemeClr val="bg1"/>
                </a:solidFill>
                <a:latin typeface="Raleway" panose="020B0503030101060003" pitchFamily="34" charset="-94"/>
              </a:rPr>
              <a:t>Burada </a:t>
            </a:r>
            <a:r>
              <a:rPr lang="tr-TR" dirty="0">
                <a:solidFill>
                  <a:schemeClr val="bg1"/>
                </a:solidFill>
                <a:latin typeface="Raleway" panose="020B0503030101060003" pitchFamily="34" charset="-94"/>
              </a:rPr>
              <a:t>kullanıcı değerlendirmeleri ve bununla birlikte kaliteli bir deneyim için havuz sistemi oluşturulacaktır</a:t>
            </a:r>
            <a:r>
              <a:rPr lang="tr-TR" dirty="0" smtClean="0">
                <a:solidFill>
                  <a:schemeClr val="bg1"/>
                </a:solidFill>
                <a:latin typeface="Raleway" panose="020B0503030101060003" pitchFamily="34" charset="-94"/>
              </a:rPr>
              <a:t>.</a:t>
            </a:r>
          </a:p>
          <a:p>
            <a:endParaRPr lang="tr-TR" dirty="0">
              <a:solidFill>
                <a:schemeClr val="bg1"/>
              </a:solidFill>
              <a:latin typeface="Raleway" panose="020B0503030101060003" pitchFamily="34" charset="-94"/>
            </a:endParaRPr>
          </a:p>
          <a:p>
            <a:r>
              <a:rPr lang="tr-TR" dirty="0">
                <a:solidFill>
                  <a:schemeClr val="bg1"/>
                </a:solidFill>
                <a:latin typeface="Raleway" panose="020B0503030101060003" pitchFamily="34" charset="-94"/>
              </a:rPr>
              <a:t>Bu havuzda ödenen ücretler kalacak ürün teslimi yapıldıktan sonra kapıda ödeme işleminden sonra 2 iş günü içinde iade istemi olmadığı sürece ödeme üretici hesabına aktarılacaktır.</a:t>
            </a:r>
          </a:p>
        </p:txBody>
      </p:sp>
    </p:spTree>
    <p:extLst>
      <p:ext uri="{BB962C8B-B14F-4D97-AF65-F5344CB8AC3E}">
        <p14:creationId xmlns:p14="http://schemas.microsoft.com/office/powerpoint/2010/main" val="11979256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p49"/>
          <p:cNvSpPr txBox="1">
            <a:spLocks noGrp="1"/>
          </p:cNvSpPr>
          <p:nvPr>
            <p:ph type="title"/>
          </p:nvPr>
        </p:nvSpPr>
        <p:spPr>
          <a:xfrm>
            <a:off x="2285825" y="1927950"/>
            <a:ext cx="13389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0</a:t>
            </a:r>
            <a:r>
              <a:rPr lang="tr-TR" dirty="0"/>
              <a:t>5</a:t>
            </a:r>
            <a:endParaRPr dirty="0"/>
          </a:p>
        </p:txBody>
      </p:sp>
      <p:sp>
        <p:nvSpPr>
          <p:cNvPr id="1063" name="Google Shape;1063;p49"/>
          <p:cNvSpPr txBox="1">
            <a:spLocks noGrp="1"/>
          </p:cNvSpPr>
          <p:nvPr>
            <p:ph type="title" idx="2"/>
          </p:nvPr>
        </p:nvSpPr>
        <p:spPr>
          <a:xfrm>
            <a:off x="3722950" y="2242457"/>
            <a:ext cx="3852000" cy="804296"/>
          </a:xfrm>
          <a:prstGeom prst="rect">
            <a:avLst/>
          </a:prstGeom>
        </p:spPr>
        <p:txBody>
          <a:bodyPr spcFirstLastPara="1" wrap="square" lIns="91425" tIns="91425" rIns="91425" bIns="91425" anchor="t" anchorCtr="0">
            <a:noAutofit/>
          </a:bodyPr>
          <a:lstStyle/>
          <a:p>
            <a:r>
              <a:rPr lang="tr-TR" sz="2400" b="1" dirty="0" smtClean="0"/>
              <a:t>MİNİMUM GEREKSİNİMLERİNİN SAĞLANMASI</a:t>
            </a:r>
            <a:endParaRPr lang="tr-TR" sz="2400" dirty="0"/>
          </a:p>
        </p:txBody>
      </p:sp>
      <p:grpSp>
        <p:nvGrpSpPr>
          <p:cNvPr id="1064" name="Google Shape;1064;p49"/>
          <p:cNvGrpSpPr/>
          <p:nvPr/>
        </p:nvGrpSpPr>
        <p:grpSpPr>
          <a:xfrm>
            <a:off x="2205149" y="1910963"/>
            <a:ext cx="80672" cy="1321569"/>
            <a:chOff x="240800" y="2611388"/>
            <a:chExt cx="14075" cy="245512"/>
          </a:xfrm>
        </p:grpSpPr>
        <p:sp>
          <p:nvSpPr>
            <p:cNvPr id="1065" name="Google Shape;1065;p49"/>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49"/>
          <p:cNvGrpSpPr/>
          <p:nvPr/>
        </p:nvGrpSpPr>
        <p:grpSpPr>
          <a:xfrm>
            <a:off x="1074617" y="3596630"/>
            <a:ext cx="543432" cy="741197"/>
            <a:chOff x="2878829" y="3023092"/>
            <a:chExt cx="543432" cy="741197"/>
          </a:xfrm>
        </p:grpSpPr>
        <p:sp>
          <p:nvSpPr>
            <p:cNvPr id="1070" name="Google Shape;1070;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49"/>
          <p:cNvGrpSpPr/>
          <p:nvPr/>
        </p:nvGrpSpPr>
        <p:grpSpPr>
          <a:xfrm>
            <a:off x="7628229" y="968555"/>
            <a:ext cx="543432" cy="741197"/>
            <a:chOff x="2878829" y="3023092"/>
            <a:chExt cx="543432" cy="741197"/>
          </a:xfrm>
        </p:grpSpPr>
        <p:sp>
          <p:nvSpPr>
            <p:cNvPr id="1095" name="Google Shape;1095;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9"/>
          <p:cNvGrpSpPr/>
          <p:nvPr/>
        </p:nvGrpSpPr>
        <p:grpSpPr>
          <a:xfrm>
            <a:off x="350893" y="345057"/>
            <a:ext cx="8225504" cy="4106844"/>
            <a:chOff x="350893" y="345057"/>
            <a:chExt cx="8225504" cy="4106844"/>
          </a:xfrm>
        </p:grpSpPr>
        <p:grpSp>
          <p:nvGrpSpPr>
            <p:cNvPr id="1120" name="Google Shape;1120;p49"/>
            <p:cNvGrpSpPr/>
            <p:nvPr/>
          </p:nvGrpSpPr>
          <p:grpSpPr>
            <a:xfrm>
              <a:off x="350893" y="345057"/>
              <a:ext cx="8225504" cy="344536"/>
              <a:chOff x="1942776" y="1722253"/>
              <a:chExt cx="2118174" cy="88722"/>
            </a:xfrm>
          </p:grpSpPr>
          <p:sp>
            <p:nvSpPr>
              <p:cNvPr id="1121" name="Google Shape;1121;p4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 name="Google Shape;1123;p49"/>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3502995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a:t>KALİTE SAĞLAMA PLANI</a:t>
            </a:r>
            <a:endParaRPr lang="tr-T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tr-TR" dirty="0" smtClean="0">
              <a:solidFill>
                <a:schemeClr val="bg1"/>
              </a:solidFill>
              <a:latin typeface="Raleway" panose="020B0503030101060003" pitchFamily="34" charset="-94"/>
            </a:endParaRPr>
          </a:p>
          <a:p>
            <a:endParaRPr lang="tr-TR" dirty="0">
              <a:solidFill>
                <a:schemeClr val="bg1"/>
              </a:solidFill>
              <a:latin typeface="Raleway" panose="020B0503030101060003" pitchFamily="34" charset="-94"/>
            </a:endParaRPr>
          </a:p>
          <a:p>
            <a:r>
              <a:rPr lang="tr-TR" dirty="0" smtClean="0">
                <a:solidFill>
                  <a:schemeClr val="bg1"/>
                </a:solidFill>
                <a:latin typeface="Raleway" panose="020B0503030101060003" pitchFamily="34" charset="-94"/>
              </a:rPr>
              <a:t>Minimum </a:t>
            </a:r>
            <a:r>
              <a:rPr lang="tr-TR" dirty="0">
                <a:solidFill>
                  <a:schemeClr val="bg1"/>
                </a:solidFill>
                <a:latin typeface="Raleway" panose="020B0503030101060003" pitchFamily="34" charset="-94"/>
              </a:rPr>
              <a:t>kalite sağlama planına örnek olarak il aşamalarda şöyle bir senaryo oluşturulabilir. Müşteri ürünü satın alır ve değerlendirme yapar daha sonra bu değerlendirme birden fazla kişilerce yapılarak ortalama belirli bir puanlama havuzu ortaya çıkar ve böylece eğer ki memnuniyet düşük ise buna karşı önlemler alınır ve ilk aşamada böyle bir çözüm üretilebilir</a:t>
            </a:r>
          </a:p>
        </p:txBody>
      </p:sp>
    </p:spTree>
    <p:extLst>
      <p:ext uri="{BB962C8B-B14F-4D97-AF65-F5344CB8AC3E}">
        <p14:creationId xmlns:p14="http://schemas.microsoft.com/office/powerpoint/2010/main" val="119519323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93"/>
        <p:cNvGrpSpPr/>
        <p:nvPr/>
      </p:nvGrpSpPr>
      <p:grpSpPr>
        <a:xfrm>
          <a:off x="0" y="0"/>
          <a:ext cx="0" cy="0"/>
          <a:chOff x="0" y="0"/>
          <a:chExt cx="0" cy="0"/>
        </a:xfrm>
      </p:grpSpPr>
      <p:sp>
        <p:nvSpPr>
          <p:cNvPr id="1194" name="Google Shape;1194;p51"/>
          <p:cNvSpPr txBox="1">
            <a:spLocks noGrp="1"/>
          </p:cNvSpPr>
          <p:nvPr>
            <p:ph type="title"/>
          </p:nvPr>
        </p:nvSpPr>
        <p:spPr>
          <a:xfrm>
            <a:off x="720000" y="540000"/>
            <a:ext cx="3852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HEDEF!</a:t>
            </a:r>
            <a:endParaRPr dirty="0"/>
          </a:p>
        </p:txBody>
      </p:sp>
      <p:grpSp>
        <p:nvGrpSpPr>
          <p:cNvPr id="1195" name="Google Shape;1195;p51"/>
          <p:cNvGrpSpPr/>
          <p:nvPr/>
        </p:nvGrpSpPr>
        <p:grpSpPr>
          <a:xfrm>
            <a:off x="597115" y="1341860"/>
            <a:ext cx="4375165" cy="2330810"/>
            <a:chOff x="233350" y="949250"/>
            <a:chExt cx="7137300" cy="3802300"/>
          </a:xfrm>
        </p:grpSpPr>
        <p:sp>
          <p:nvSpPr>
            <p:cNvPr id="1196" name="Google Shape;1196;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 name="Google Shape;1249;p51"/>
          <p:cNvSpPr/>
          <p:nvPr/>
        </p:nvSpPr>
        <p:spPr>
          <a:xfrm>
            <a:off x="2926021" y="1958630"/>
            <a:ext cx="162300" cy="162300"/>
          </a:xfrm>
          <a:prstGeom prst="ellipse">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1"/>
          <p:cNvSpPr txBox="1">
            <a:spLocks noGrp="1"/>
          </p:cNvSpPr>
          <p:nvPr>
            <p:ph type="title"/>
          </p:nvPr>
        </p:nvSpPr>
        <p:spPr>
          <a:xfrm>
            <a:off x="5402975" y="2172638"/>
            <a:ext cx="30210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sz="1800" dirty="0" smtClean="0"/>
              <a:t>İLK DENEMELER TÜRKİYE DE YAPILACAK!</a:t>
            </a:r>
            <a:endParaRPr sz="1800" dirty="0"/>
          </a:p>
        </p:txBody>
      </p:sp>
      <p:sp>
        <p:nvSpPr>
          <p:cNvPr id="1262" name="Google Shape;1262;p51"/>
          <p:cNvSpPr/>
          <p:nvPr/>
        </p:nvSpPr>
        <p:spPr>
          <a:xfrm>
            <a:off x="6303300" y="4185550"/>
            <a:ext cx="1587300" cy="2913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1"/>
          <p:cNvSpPr/>
          <p:nvPr/>
        </p:nvSpPr>
        <p:spPr>
          <a:xfrm>
            <a:off x="6347925" y="4250050"/>
            <a:ext cx="1313400" cy="162300"/>
          </a:xfrm>
          <a:prstGeom prst="roundRect">
            <a:avLst>
              <a:gd name="adj" fmla="val 16667"/>
            </a:avLst>
          </a:prstGeom>
          <a:gradFill>
            <a:gsLst>
              <a:gs pos="0">
                <a:srgbClr val="20124D"/>
              </a:gs>
              <a:gs pos="100000">
                <a:srgbClr val="EA9999"/>
              </a:gs>
            </a:gsLst>
            <a:lin ang="10800025"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 name="Google Shape;1265;p51"/>
          <p:cNvGrpSpPr/>
          <p:nvPr/>
        </p:nvGrpSpPr>
        <p:grpSpPr>
          <a:xfrm>
            <a:off x="5213287" y="4199792"/>
            <a:ext cx="397763" cy="262804"/>
            <a:chOff x="5206262" y="4174817"/>
            <a:chExt cx="397763" cy="262804"/>
          </a:xfrm>
        </p:grpSpPr>
        <p:sp>
          <p:nvSpPr>
            <p:cNvPr id="1266" name="Google Shape;1266;p51"/>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1"/>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1"/>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1"/>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1"/>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1"/>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1"/>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51"/>
          <p:cNvGrpSpPr/>
          <p:nvPr/>
        </p:nvGrpSpPr>
        <p:grpSpPr>
          <a:xfrm>
            <a:off x="5204474" y="1251223"/>
            <a:ext cx="80672" cy="2561036"/>
            <a:chOff x="240800" y="2416421"/>
            <a:chExt cx="14075" cy="440479"/>
          </a:xfrm>
        </p:grpSpPr>
        <p:sp>
          <p:nvSpPr>
            <p:cNvPr id="1279" name="Google Shape;1279;p51"/>
            <p:cNvSpPr/>
            <p:nvPr/>
          </p:nvSpPr>
          <p:spPr>
            <a:xfrm>
              <a:off x="240800" y="2416421"/>
              <a:ext cx="11401" cy="33404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1"/>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1"/>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1"/>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51"/>
          <p:cNvGrpSpPr/>
          <p:nvPr/>
        </p:nvGrpSpPr>
        <p:grpSpPr>
          <a:xfrm>
            <a:off x="8306229" y="169392"/>
            <a:ext cx="543432" cy="741197"/>
            <a:chOff x="2278754" y="3912467"/>
            <a:chExt cx="543432" cy="741197"/>
          </a:xfrm>
        </p:grpSpPr>
        <p:sp>
          <p:nvSpPr>
            <p:cNvPr id="1295" name="Google Shape;1295;p51"/>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1"/>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1"/>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1"/>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1"/>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1"/>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1"/>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1"/>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1"/>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1"/>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1"/>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1"/>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1"/>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1"/>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1"/>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1"/>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1"/>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1"/>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1"/>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1"/>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1"/>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1"/>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1"/>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1"/>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51"/>
          <p:cNvGrpSpPr/>
          <p:nvPr/>
        </p:nvGrpSpPr>
        <p:grpSpPr>
          <a:xfrm>
            <a:off x="178997" y="3126042"/>
            <a:ext cx="541000" cy="741197"/>
            <a:chOff x="548547" y="2097130"/>
            <a:chExt cx="541000" cy="741197"/>
          </a:xfrm>
        </p:grpSpPr>
        <p:sp>
          <p:nvSpPr>
            <p:cNvPr id="1320" name="Google Shape;1320;p51"/>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1"/>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1"/>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1"/>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1"/>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1"/>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1"/>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1"/>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1"/>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1"/>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1"/>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1"/>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1"/>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1"/>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1"/>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1"/>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1"/>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1"/>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1"/>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1"/>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1"/>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1"/>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1"/>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1"/>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34"/>
        <p:cNvGrpSpPr/>
        <p:nvPr/>
      </p:nvGrpSpPr>
      <p:grpSpPr>
        <a:xfrm>
          <a:off x="0" y="0"/>
          <a:ext cx="0" cy="0"/>
          <a:chOff x="0" y="0"/>
          <a:chExt cx="0" cy="0"/>
        </a:xfrm>
      </p:grpSpPr>
      <p:sp>
        <p:nvSpPr>
          <p:cNvPr id="1635" name="Google Shape;1635;p55"/>
          <p:cNvSpPr txBox="1">
            <a:spLocks noGrp="1"/>
          </p:cNvSpPr>
          <p:nvPr>
            <p:ph type="title"/>
          </p:nvPr>
        </p:nvSpPr>
        <p:spPr>
          <a:xfrm>
            <a:off x="3814350" y="1356150"/>
            <a:ext cx="1515300" cy="128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a:t>
            </a:r>
            <a:r>
              <a:rPr lang="tr-TR" dirty="0" smtClean="0"/>
              <a:t>6</a:t>
            </a:r>
            <a:endParaRPr dirty="0"/>
          </a:p>
        </p:txBody>
      </p:sp>
      <p:sp>
        <p:nvSpPr>
          <p:cNvPr id="1636" name="Google Shape;1636;p55"/>
          <p:cNvSpPr txBox="1">
            <a:spLocks noGrp="1"/>
          </p:cNvSpPr>
          <p:nvPr>
            <p:ph type="title" idx="2"/>
          </p:nvPr>
        </p:nvSpPr>
        <p:spPr>
          <a:xfrm>
            <a:off x="3073050" y="2518425"/>
            <a:ext cx="2997900" cy="1077000"/>
          </a:xfrm>
          <a:prstGeom prst="rect">
            <a:avLst/>
          </a:prstGeom>
        </p:spPr>
        <p:txBody>
          <a:bodyPr spcFirstLastPara="1" wrap="square" lIns="91425" tIns="91425" rIns="91425" bIns="91425" anchor="t" anchorCtr="0">
            <a:noAutofit/>
          </a:bodyPr>
          <a:lstStyle/>
          <a:p>
            <a:r>
              <a:rPr lang="tr-TR" b="1" dirty="0" smtClean="0"/>
              <a:t>MALZEME SAĞLAMLIĞI</a:t>
            </a:r>
            <a:endParaRPr lang="tr-TR" dirty="0"/>
          </a:p>
        </p:txBody>
      </p:sp>
      <p:grpSp>
        <p:nvGrpSpPr>
          <p:cNvPr id="1637" name="Google Shape;1637;p55"/>
          <p:cNvGrpSpPr/>
          <p:nvPr/>
        </p:nvGrpSpPr>
        <p:grpSpPr>
          <a:xfrm rot="-5400000">
            <a:off x="4548073" y="2564913"/>
            <a:ext cx="80672" cy="2278871"/>
            <a:chOff x="240800" y="2433546"/>
            <a:chExt cx="14075" cy="423354"/>
          </a:xfrm>
        </p:grpSpPr>
        <p:sp>
          <p:nvSpPr>
            <p:cNvPr id="1638" name="Google Shape;1638;p55"/>
            <p:cNvSpPr/>
            <p:nvPr/>
          </p:nvSpPr>
          <p:spPr>
            <a:xfrm>
              <a:off x="241875" y="2433546"/>
              <a:ext cx="11398" cy="316940"/>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55"/>
          <p:cNvGrpSpPr/>
          <p:nvPr/>
        </p:nvGrpSpPr>
        <p:grpSpPr>
          <a:xfrm rot="5400000">
            <a:off x="2989548" y="-543524"/>
            <a:ext cx="3513871" cy="6826313"/>
            <a:chOff x="4479125" y="1041049"/>
            <a:chExt cx="1112231" cy="2160773"/>
          </a:xfrm>
        </p:grpSpPr>
        <p:sp>
          <p:nvSpPr>
            <p:cNvPr id="1643" name="Google Shape;1643;p55"/>
            <p:cNvSpPr/>
            <p:nvPr/>
          </p:nvSpPr>
          <p:spPr>
            <a:xfrm>
              <a:off x="4706662" y="3125434"/>
              <a:ext cx="77326" cy="76388"/>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5561040" y="2431326"/>
              <a:ext cx="30316" cy="29415"/>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55"/>
          <p:cNvGrpSpPr/>
          <p:nvPr/>
        </p:nvGrpSpPr>
        <p:grpSpPr>
          <a:xfrm>
            <a:off x="7880579" y="1374680"/>
            <a:ext cx="543432" cy="741197"/>
            <a:chOff x="2878829" y="3023092"/>
            <a:chExt cx="543432" cy="741197"/>
          </a:xfrm>
        </p:grpSpPr>
        <p:sp>
          <p:nvSpPr>
            <p:cNvPr id="1648" name="Google Shape;1648;p5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55"/>
          <p:cNvGrpSpPr/>
          <p:nvPr/>
        </p:nvGrpSpPr>
        <p:grpSpPr>
          <a:xfrm>
            <a:off x="449509" y="368055"/>
            <a:ext cx="541000" cy="741197"/>
            <a:chOff x="1148622" y="1207755"/>
            <a:chExt cx="541000" cy="741197"/>
          </a:xfrm>
        </p:grpSpPr>
        <p:sp>
          <p:nvSpPr>
            <p:cNvPr id="1673" name="Google Shape;1673;p55"/>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5"/>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55"/>
          <p:cNvGrpSpPr/>
          <p:nvPr/>
        </p:nvGrpSpPr>
        <p:grpSpPr>
          <a:xfrm>
            <a:off x="7285354" y="4606955"/>
            <a:ext cx="543432" cy="741197"/>
            <a:chOff x="2878829" y="3023092"/>
            <a:chExt cx="543432" cy="741197"/>
          </a:xfrm>
        </p:grpSpPr>
        <p:sp>
          <p:nvSpPr>
            <p:cNvPr id="1698" name="Google Shape;1698;p5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smtClean="0"/>
              <a:t>MALZEME SAĞLAMLIĞI</a:t>
            </a:r>
            <a:endParaRPr lang="tr-T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tr-TR" dirty="0" smtClean="0">
              <a:solidFill>
                <a:schemeClr val="bg1"/>
              </a:solidFill>
              <a:latin typeface="Raleway" panose="020B0503030101060003" pitchFamily="34" charset="-94"/>
            </a:endParaRPr>
          </a:p>
          <a:p>
            <a:endParaRPr lang="tr-TR" dirty="0" smtClean="0">
              <a:solidFill>
                <a:schemeClr val="bg1"/>
              </a:solidFill>
              <a:latin typeface="Raleway" panose="020B0503030101060003" pitchFamily="34" charset="-94"/>
            </a:endParaRPr>
          </a:p>
          <a:p>
            <a:endParaRPr lang="tr-TR" dirty="0">
              <a:solidFill>
                <a:schemeClr val="bg1"/>
              </a:solidFill>
              <a:latin typeface="Raleway" panose="020B0503030101060003" pitchFamily="34" charset="-94"/>
            </a:endParaRPr>
          </a:p>
          <a:p>
            <a:r>
              <a:rPr lang="tr-TR" dirty="0" smtClean="0">
                <a:solidFill>
                  <a:schemeClr val="bg1"/>
                </a:solidFill>
                <a:latin typeface="Raleway" panose="020B0503030101060003" pitchFamily="34" charset="-94"/>
              </a:rPr>
              <a:t>Burada </a:t>
            </a:r>
            <a:r>
              <a:rPr lang="tr-TR" dirty="0">
                <a:solidFill>
                  <a:schemeClr val="bg1"/>
                </a:solidFill>
                <a:latin typeface="Raleway" panose="020B0503030101060003" pitchFamily="34" charset="-94"/>
              </a:rPr>
              <a:t>müşteriye ulaşan ürünün sağlam bir şekilde ulaşması gerekmektedir. Bunun için en iyi şekilde korunaklı olarak satıcı tarafından paketlenip daha sonra kargo şirketi ile müşteriye ulaştırma işlemi gerçekleştirilir.</a:t>
            </a:r>
          </a:p>
        </p:txBody>
      </p:sp>
    </p:spTree>
    <p:extLst>
      <p:ext uri="{BB962C8B-B14F-4D97-AF65-F5344CB8AC3E}">
        <p14:creationId xmlns:p14="http://schemas.microsoft.com/office/powerpoint/2010/main" val="355112388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3"/>
        <p:cNvGrpSpPr/>
        <p:nvPr/>
      </p:nvGrpSpPr>
      <p:grpSpPr>
        <a:xfrm>
          <a:off x="0" y="0"/>
          <a:ext cx="0" cy="0"/>
          <a:chOff x="0" y="0"/>
          <a:chExt cx="0" cy="0"/>
        </a:xfrm>
      </p:grpSpPr>
      <p:sp>
        <p:nvSpPr>
          <p:cNvPr id="2114" name="Google Shape;2114;p6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a:t>MALZEME SAĞLAMLIĞI</a:t>
            </a:r>
            <a:endParaRPr lang="tr-TR" dirty="0"/>
          </a:p>
        </p:txBody>
      </p:sp>
      <p:sp>
        <p:nvSpPr>
          <p:cNvPr id="2116" name="Google Shape;2116;p60"/>
          <p:cNvSpPr txBox="1">
            <a:spLocks noGrp="1"/>
          </p:cNvSpPr>
          <p:nvPr>
            <p:ph type="subTitle" idx="4294967295"/>
          </p:nvPr>
        </p:nvSpPr>
        <p:spPr>
          <a:xfrm>
            <a:off x="4753375" y="1524225"/>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tr-TR" sz="1800" dirty="0" smtClean="0">
                <a:latin typeface="Oswald"/>
                <a:ea typeface="Oswald"/>
                <a:cs typeface="Oswald"/>
                <a:sym typeface="Oswald"/>
              </a:rPr>
              <a:t>1.</a:t>
            </a:r>
            <a:endParaRPr sz="1800" dirty="0">
              <a:latin typeface="Oswald"/>
              <a:ea typeface="Oswald"/>
              <a:cs typeface="Oswald"/>
              <a:sym typeface="Oswald"/>
            </a:endParaRPr>
          </a:p>
        </p:txBody>
      </p:sp>
      <p:sp>
        <p:nvSpPr>
          <p:cNvPr id="2117" name="Google Shape;2117;p60"/>
          <p:cNvSpPr txBox="1">
            <a:spLocks noGrp="1"/>
          </p:cNvSpPr>
          <p:nvPr>
            <p:ph type="subTitle" idx="4294967295"/>
          </p:nvPr>
        </p:nvSpPr>
        <p:spPr>
          <a:xfrm>
            <a:off x="4753424" y="1842730"/>
            <a:ext cx="2665201" cy="544200"/>
          </a:xfrm>
          <a:prstGeom prst="rect">
            <a:avLst/>
          </a:prstGeom>
        </p:spPr>
        <p:txBody>
          <a:bodyPr spcFirstLastPara="1" wrap="square" lIns="91425" tIns="91425" rIns="91425" bIns="91425" anchor="t" anchorCtr="0">
            <a:noAutofit/>
          </a:bodyPr>
          <a:lstStyle/>
          <a:p>
            <a:pPr marL="139700" lvl="0" indent="0">
              <a:buNone/>
            </a:pPr>
            <a:r>
              <a:rPr lang="tr-TR" dirty="0"/>
              <a:t>Minimum gereksinimlerinin sağlanması</a:t>
            </a:r>
          </a:p>
          <a:p>
            <a:pPr marL="0" lvl="0" indent="0" algn="l" rtl="0">
              <a:spcBef>
                <a:spcPts val="1600"/>
              </a:spcBef>
              <a:spcAft>
                <a:spcPts val="1600"/>
              </a:spcAft>
              <a:buNone/>
            </a:pPr>
            <a:endParaRPr dirty="0"/>
          </a:p>
        </p:txBody>
      </p:sp>
      <p:grpSp>
        <p:nvGrpSpPr>
          <p:cNvPr id="2118" name="Google Shape;2118;p60"/>
          <p:cNvGrpSpPr/>
          <p:nvPr/>
        </p:nvGrpSpPr>
        <p:grpSpPr>
          <a:xfrm>
            <a:off x="4531661" y="1640350"/>
            <a:ext cx="80672" cy="2587262"/>
            <a:chOff x="240800" y="2411910"/>
            <a:chExt cx="14075" cy="444990"/>
          </a:xfrm>
        </p:grpSpPr>
        <p:sp>
          <p:nvSpPr>
            <p:cNvPr id="2119" name="Google Shape;2119;p60"/>
            <p:cNvSpPr/>
            <p:nvPr/>
          </p:nvSpPr>
          <p:spPr>
            <a:xfrm>
              <a:off x="240802" y="2411910"/>
              <a:ext cx="11398" cy="338559"/>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0"/>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0"/>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0"/>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60"/>
          <p:cNvSpPr txBox="1">
            <a:spLocks noGrp="1"/>
          </p:cNvSpPr>
          <p:nvPr>
            <p:ph type="subTitle" idx="4294967295"/>
          </p:nvPr>
        </p:nvSpPr>
        <p:spPr>
          <a:xfrm>
            <a:off x="4753350" y="2468135"/>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tr-TR" sz="1800" dirty="0" smtClean="0">
                <a:latin typeface="Oswald"/>
                <a:ea typeface="Oswald"/>
                <a:cs typeface="Oswald"/>
                <a:sym typeface="Oswald"/>
              </a:rPr>
              <a:t>2.</a:t>
            </a:r>
            <a:endParaRPr sz="1800" dirty="0">
              <a:latin typeface="Oswald"/>
              <a:ea typeface="Oswald"/>
              <a:cs typeface="Oswald"/>
              <a:sym typeface="Oswald"/>
            </a:endParaRPr>
          </a:p>
        </p:txBody>
      </p:sp>
      <p:sp>
        <p:nvSpPr>
          <p:cNvPr id="2124" name="Google Shape;2124;p60"/>
          <p:cNvSpPr txBox="1">
            <a:spLocks noGrp="1"/>
          </p:cNvSpPr>
          <p:nvPr>
            <p:ph type="subTitle" idx="4294967295"/>
          </p:nvPr>
        </p:nvSpPr>
        <p:spPr>
          <a:xfrm>
            <a:off x="4753399" y="2786640"/>
            <a:ext cx="2665225" cy="572700"/>
          </a:xfrm>
          <a:prstGeom prst="rect">
            <a:avLst/>
          </a:prstGeom>
        </p:spPr>
        <p:txBody>
          <a:bodyPr spcFirstLastPara="1" wrap="square" lIns="91425" tIns="91425" rIns="91425" bIns="91425" anchor="t" anchorCtr="0">
            <a:noAutofit/>
          </a:bodyPr>
          <a:lstStyle/>
          <a:p>
            <a:pPr marL="139700" lvl="0" indent="0">
              <a:buNone/>
            </a:pPr>
            <a:r>
              <a:rPr lang="tr-TR" dirty="0"/>
              <a:t>Malzeme sağlamlığı</a:t>
            </a:r>
          </a:p>
        </p:txBody>
      </p:sp>
      <p:sp>
        <p:nvSpPr>
          <p:cNvPr id="2127" name="Google Shape;2127;p60"/>
          <p:cNvSpPr/>
          <p:nvPr/>
        </p:nvSpPr>
        <p:spPr>
          <a:xfrm rot="5400000">
            <a:off x="3627675" y="1821861"/>
            <a:ext cx="828000" cy="585900"/>
          </a:xfrm>
          <a:prstGeom prst="round2DiagRect">
            <a:avLst>
              <a:gd name="adj1" fmla="val 16667"/>
              <a:gd name="adj2" fmla="val 0"/>
            </a:avLst>
          </a:prstGeom>
          <a:solidFill>
            <a:srgbClr val="FFFFFF">
              <a:alpha val="129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0"/>
          <p:cNvSpPr/>
          <p:nvPr/>
        </p:nvSpPr>
        <p:spPr>
          <a:xfrm rot="5400000">
            <a:off x="3687100" y="1889063"/>
            <a:ext cx="709200" cy="451800"/>
          </a:xfrm>
          <a:prstGeom prst="round2DiagRect">
            <a:avLst>
              <a:gd name="adj1" fmla="val 16667"/>
              <a:gd name="adj2" fmla="val 0"/>
            </a:avLst>
          </a:prstGeom>
          <a:gradFill>
            <a:gsLst>
              <a:gs pos="0">
                <a:srgbClr val="20124D"/>
              </a:gs>
              <a:gs pos="58999">
                <a:srgbClr val="855673"/>
              </a:gs>
              <a:gs pos="100000">
                <a:srgbClr val="EA9999"/>
              </a:gs>
            </a:gsLst>
            <a:lin ang="2700006"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9" name="Google Shape;2129;p60"/>
          <p:cNvGrpSpPr/>
          <p:nvPr/>
        </p:nvGrpSpPr>
        <p:grpSpPr>
          <a:xfrm>
            <a:off x="3873171" y="1913177"/>
            <a:ext cx="345997" cy="345997"/>
            <a:chOff x="1756921" y="1509739"/>
            <a:chExt cx="345997" cy="345997"/>
          </a:xfrm>
        </p:grpSpPr>
        <p:sp>
          <p:nvSpPr>
            <p:cNvPr id="2130" name="Google Shape;2130;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60"/>
          <p:cNvGrpSpPr/>
          <p:nvPr/>
        </p:nvGrpSpPr>
        <p:grpSpPr>
          <a:xfrm>
            <a:off x="7880579" y="1374680"/>
            <a:ext cx="543432" cy="741197"/>
            <a:chOff x="2878829" y="3023092"/>
            <a:chExt cx="543432" cy="741197"/>
          </a:xfrm>
        </p:grpSpPr>
        <p:sp>
          <p:nvSpPr>
            <p:cNvPr id="2148" name="Google Shape;2148;p6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60"/>
          <p:cNvGrpSpPr/>
          <p:nvPr/>
        </p:nvGrpSpPr>
        <p:grpSpPr>
          <a:xfrm>
            <a:off x="297684" y="2201155"/>
            <a:ext cx="541000" cy="741197"/>
            <a:chOff x="1148622" y="1207755"/>
            <a:chExt cx="541000" cy="741197"/>
          </a:xfrm>
        </p:grpSpPr>
        <p:sp>
          <p:nvSpPr>
            <p:cNvPr id="2173" name="Google Shape;2173;p60"/>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0"/>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0"/>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0"/>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0"/>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0"/>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0"/>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0"/>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0"/>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0"/>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0"/>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60"/>
          <p:cNvGrpSpPr/>
          <p:nvPr/>
        </p:nvGrpSpPr>
        <p:grpSpPr>
          <a:xfrm>
            <a:off x="7285354" y="4606955"/>
            <a:ext cx="543432" cy="741197"/>
            <a:chOff x="2878829" y="3023092"/>
            <a:chExt cx="543432" cy="741197"/>
          </a:xfrm>
        </p:grpSpPr>
        <p:sp>
          <p:nvSpPr>
            <p:cNvPr id="2198" name="Google Shape;2198;p6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2" name="Google Shape;2222;p60"/>
          <p:cNvGrpSpPr/>
          <p:nvPr/>
        </p:nvGrpSpPr>
        <p:grpSpPr>
          <a:xfrm>
            <a:off x="877442" y="285902"/>
            <a:ext cx="2956954" cy="4721744"/>
            <a:chOff x="4479125" y="1041049"/>
            <a:chExt cx="935952" cy="1494601"/>
          </a:xfrm>
        </p:grpSpPr>
        <p:sp>
          <p:nvSpPr>
            <p:cNvPr id="2223" name="Google Shape;2223;p60"/>
            <p:cNvSpPr/>
            <p:nvPr/>
          </p:nvSpPr>
          <p:spPr>
            <a:xfrm>
              <a:off x="4810350" y="2482750"/>
              <a:ext cx="53550" cy="5290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0"/>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0"/>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0"/>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65"/>
        <p:cNvGrpSpPr/>
        <p:nvPr/>
      </p:nvGrpSpPr>
      <p:grpSpPr>
        <a:xfrm>
          <a:off x="0" y="0"/>
          <a:ext cx="0" cy="0"/>
          <a:chOff x="0" y="0"/>
          <a:chExt cx="0" cy="0"/>
        </a:xfrm>
      </p:grpSpPr>
      <p:sp>
        <p:nvSpPr>
          <p:cNvPr id="2366" name="Google Shape;2366;p63"/>
          <p:cNvSpPr/>
          <p:nvPr/>
        </p:nvSpPr>
        <p:spPr>
          <a:xfrm>
            <a:off x="7248450" y="3712786"/>
            <a:ext cx="668400" cy="6684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3"/>
          <p:cNvSpPr/>
          <p:nvPr/>
        </p:nvSpPr>
        <p:spPr>
          <a:xfrm>
            <a:off x="4237788" y="3722224"/>
            <a:ext cx="668400" cy="6684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3"/>
          <p:cNvSpPr/>
          <p:nvPr/>
        </p:nvSpPr>
        <p:spPr>
          <a:xfrm>
            <a:off x="1204025" y="3722224"/>
            <a:ext cx="668400" cy="6684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3"/>
          <p:cNvSpPr txBox="1">
            <a:spLocks noGrp="1"/>
          </p:cNvSpPr>
          <p:nvPr>
            <p:ph type="title"/>
          </p:nvPr>
        </p:nvSpPr>
        <p:spPr>
          <a:xfrm>
            <a:off x="720000" y="540000"/>
            <a:ext cx="3852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ORGANİZASYON</a:t>
            </a:r>
            <a:endParaRPr dirty="0"/>
          </a:p>
        </p:txBody>
      </p:sp>
      <p:sp>
        <p:nvSpPr>
          <p:cNvPr id="2370" name="Google Shape;2370;p63"/>
          <p:cNvSpPr txBox="1">
            <a:spLocks noGrp="1"/>
          </p:cNvSpPr>
          <p:nvPr>
            <p:ph type="subTitle" idx="4294967295"/>
          </p:nvPr>
        </p:nvSpPr>
        <p:spPr>
          <a:xfrm>
            <a:off x="3730650" y="12723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latin typeface="Oswald"/>
                <a:ea typeface="Oswald"/>
                <a:cs typeface="Oswald"/>
                <a:sym typeface="Oswald"/>
              </a:rPr>
              <a:t>CEO</a:t>
            </a:r>
            <a:endParaRPr sz="1800">
              <a:latin typeface="Oswald"/>
              <a:ea typeface="Oswald"/>
              <a:cs typeface="Oswald"/>
              <a:sym typeface="Oswald"/>
            </a:endParaRPr>
          </a:p>
        </p:txBody>
      </p:sp>
      <p:sp>
        <p:nvSpPr>
          <p:cNvPr id="2371" name="Google Shape;2371;p63"/>
          <p:cNvSpPr txBox="1">
            <a:spLocks noGrp="1"/>
          </p:cNvSpPr>
          <p:nvPr>
            <p:ph type="subTitle" idx="4294967295"/>
          </p:nvPr>
        </p:nvSpPr>
        <p:spPr>
          <a:xfrm>
            <a:off x="696875" y="2571750"/>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tr-TR" sz="1800" dirty="0" smtClean="0">
                <a:latin typeface="Oswald"/>
                <a:ea typeface="Oswald"/>
                <a:cs typeface="Oswald"/>
                <a:sym typeface="Oswald"/>
              </a:rPr>
              <a:t>TAKIM</a:t>
            </a:r>
            <a:r>
              <a:rPr lang="en" sz="1800" dirty="0" smtClean="0">
                <a:latin typeface="Oswald"/>
                <a:ea typeface="Oswald"/>
                <a:cs typeface="Oswald"/>
                <a:sym typeface="Oswald"/>
              </a:rPr>
              <a:t> </a:t>
            </a:r>
            <a:r>
              <a:rPr lang="en" sz="1800" dirty="0">
                <a:latin typeface="Oswald"/>
                <a:ea typeface="Oswald"/>
                <a:cs typeface="Oswald"/>
                <a:sym typeface="Oswald"/>
              </a:rPr>
              <a:t>1</a:t>
            </a:r>
            <a:endParaRPr sz="1800" dirty="0">
              <a:latin typeface="Oswald"/>
              <a:ea typeface="Oswald"/>
              <a:cs typeface="Oswald"/>
              <a:sym typeface="Oswald"/>
            </a:endParaRPr>
          </a:p>
        </p:txBody>
      </p:sp>
      <p:sp>
        <p:nvSpPr>
          <p:cNvPr id="2372" name="Google Shape;2372;p63"/>
          <p:cNvSpPr txBox="1">
            <a:spLocks noGrp="1"/>
          </p:cNvSpPr>
          <p:nvPr>
            <p:ph type="subTitle" idx="4294967295"/>
          </p:nvPr>
        </p:nvSpPr>
        <p:spPr>
          <a:xfrm>
            <a:off x="3730650" y="2571738"/>
            <a:ext cx="1682700" cy="389700"/>
          </a:xfrm>
          <a:prstGeom prst="rect">
            <a:avLst/>
          </a:prstGeom>
        </p:spPr>
        <p:txBody>
          <a:bodyPr spcFirstLastPara="1" wrap="square" lIns="91425" tIns="91425" rIns="91425" bIns="91425" anchor="t" anchorCtr="0">
            <a:noAutofit/>
          </a:bodyPr>
          <a:lstStyle/>
          <a:p>
            <a:pPr marL="0" lvl="0" indent="0" algn="ctr">
              <a:spcAft>
                <a:spcPts val="1600"/>
              </a:spcAft>
              <a:buNone/>
            </a:pPr>
            <a:r>
              <a:rPr lang="tr-TR" sz="1800" dirty="0">
                <a:latin typeface="Oswald"/>
                <a:ea typeface="Oswald"/>
                <a:cs typeface="Oswald"/>
                <a:sym typeface="Oswald"/>
              </a:rPr>
              <a:t>TAKIM</a:t>
            </a:r>
            <a:r>
              <a:rPr lang="en" sz="1800" dirty="0" smtClean="0">
                <a:latin typeface="Oswald"/>
                <a:ea typeface="Oswald"/>
                <a:cs typeface="Oswald"/>
                <a:sym typeface="Oswald"/>
              </a:rPr>
              <a:t> </a:t>
            </a:r>
            <a:r>
              <a:rPr lang="en" sz="1800" dirty="0">
                <a:latin typeface="Oswald"/>
                <a:ea typeface="Oswald"/>
                <a:cs typeface="Oswald"/>
                <a:sym typeface="Oswald"/>
              </a:rPr>
              <a:t>2</a:t>
            </a:r>
            <a:endParaRPr sz="1800" dirty="0">
              <a:latin typeface="Oswald"/>
              <a:ea typeface="Oswald"/>
              <a:cs typeface="Oswald"/>
              <a:sym typeface="Oswald"/>
            </a:endParaRPr>
          </a:p>
        </p:txBody>
      </p:sp>
      <p:sp>
        <p:nvSpPr>
          <p:cNvPr id="2373" name="Google Shape;2373;p63"/>
          <p:cNvSpPr txBox="1">
            <a:spLocks noGrp="1"/>
          </p:cNvSpPr>
          <p:nvPr>
            <p:ph type="subTitle" idx="4294967295"/>
          </p:nvPr>
        </p:nvSpPr>
        <p:spPr>
          <a:xfrm>
            <a:off x="6741300" y="2571750"/>
            <a:ext cx="1682700" cy="389700"/>
          </a:xfrm>
          <a:prstGeom prst="rect">
            <a:avLst/>
          </a:prstGeom>
        </p:spPr>
        <p:txBody>
          <a:bodyPr spcFirstLastPara="1" wrap="square" lIns="91425" tIns="91425" rIns="91425" bIns="91425" anchor="t" anchorCtr="0">
            <a:noAutofit/>
          </a:bodyPr>
          <a:lstStyle/>
          <a:p>
            <a:pPr marL="0" lvl="0" indent="0" algn="ctr">
              <a:spcAft>
                <a:spcPts val="1600"/>
              </a:spcAft>
              <a:buNone/>
            </a:pPr>
            <a:r>
              <a:rPr lang="tr-TR" sz="1800" dirty="0">
                <a:latin typeface="Oswald"/>
                <a:ea typeface="Oswald"/>
                <a:cs typeface="Oswald"/>
                <a:sym typeface="Oswald"/>
              </a:rPr>
              <a:t>TAKIM</a:t>
            </a:r>
            <a:r>
              <a:rPr lang="en" sz="1800" dirty="0" smtClean="0">
                <a:latin typeface="Oswald"/>
                <a:ea typeface="Oswald"/>
                <a:cs typeface="Oswald"/>
                <a:sym typeface="Oswald"/>
              </a:rPr>
              <a:t> </a:t>
            </a:r>
            <a:r>
              <a:rPr lang="en" sz="1800" dirty="0">
                <a:latin typeface="Oswald"/>
                <a:ea typeface="Oswald"/>
                <a:cs typeface="Oswald"/>
                <a:sym typeface="Oswald"/>
              </a:rPr>
              <a:t>3</a:t>
            </a:r>
            <a:endParaRPr sz="1800" dirty="0">
              <a:latin typeface="Oswald"/>
              <a:ea typeface="Oswald"/>
              <a:cs typeface="Oswald"/>
              <a:sym typeface="Oswald"/>
            </a:endParaRPr>
          </a:p>
        </p:txBody>
      </p:sp>
      <p:sp>
        <p:nvSpPr>
          <p:cNvPr id="2374" name="Google Shape;2374;p63"/>
          <p:cNvSpPr/>
          <p:nvPr/>
        </p:nvSpPr>
        <p:spPr>
          <a:xfrm>
            <a:off x="4244550" y="1742588"/>
            <a:ext cx="654900" cy="654900"/>
          </a:xfrm>
          <a:prstGeom prst="ellipse">
            <a:avLst/>
          </a:prstGeom>
          <a:gradFill>
            <a:gsLst>
              <a:gs pos="0">
                <a:srgbClr val="20124D"/>
              </a:gs>
              <a:gs pos="100000">
                <a:srgbClr val="EA9999"/>
              </a:gs>
            </a:gsLst>
            <a:lin ang="1080140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75" name="Google Shape;2375;p63"/>
          <p:cNvCxnSpPr>
            <a:stCxn id="2374" idx="2"/>
            <a:endCxn id="2371" idx="0"/>
          </p:cNvCxnSpPr>
          <p:nvPr/>
        </p:nvCxnSpPr>
        <p:spPr>
          <a:xfrm flipH="1">
            <a:off x="1538250" y="2070038"/>
            <a:ext cx="2706300" cy="501600"/>
          </a:xfrm>
          <a:prstGeom prst="bentConnector2">
            <a:avLst/>
          </a:prstGeom>
          <a:noFill/>
          <a:ln w="9525" cap="flat" cmpd="sng">
            <a:solidFill>
              <a:schemeClr val="lt1"/>
            </a:solidFill>
            <a:prstDash val="solid"/>
            <a:round/>
            <a:headEnd type="oval" w="med" len="med"/>
            <a:tailEnd type="oval" w="med" len="med"/>
          </a:ln>
        </p:spPr>
      </p:cxnSp>
      <p:cxnSp>
        <p:nvCxnSpPr>
          <p:cNvPr id="2376" name="Google Shape;2376;p63"/>
          <p:cNvCxnSpPr>
            <a:stCxn id="2374" idx="6"/>
            <a:endCxn id="2373" idx="0"/>
          </p:cNvCxnSpPr>
          <p:nvPr/>
        </p:nvCxnSpPr>
        <p:spPr>
          <a:xfrm>
            <a:off x="4899450" y="2070038"/>
            <a:ext cx="2683200" cy="501600"/>
          </a:xfrm>
          <a:prstGeom prst="bentConnector2">
            <a:avLst/>
          </a:prstGeom>
          <a:noFill/>
          <a:ln w="9525" cap="flat" cmpd="sng">
            <a:solidFill>
              <a:schemeClr val="lt1"/>
            </a:solidFill>
            <a:prstDash val="solid"/>
            <a:round/>
            <a:headEnd type="oval" w="med" len="med"/>
            <a:tailEnd type="oval" w="med" len="med"/>
          </a:ln>
        </p:spPr>
      </p:cxnSp>
      <p:cxnSp>
        <p:nvCxnSpPr>
          <p:cNvPr id="2377" name="Google Shape;2377;p63"/>
          <p:cNvCxnSpPr>
            <a:stCxn id="2374" idx="4"/>
            <a:endCxn id="2372" idx="0"/>
          </p:cNvCxnSpPr>
          <p:nvPr/>
        </p:nvCxnSpPr>
        <p:spPr>
          <a:xfrm>
            <a:off x="4572000" y="2397488"/>
            <a:ext cx="0" cy="174300"/>
          </a:xfrm>
          <a:prstGeom prst="straightConnector1">
            <a:avLst/>
          </a:prstGeom>
          <a:noFill/>
          <a:ln w="9525" cap="flat" cmpd="sng">
            <a:solidFill>
              <a:schemeClr val="lt1"/>
            </a:solidFill>
            <a:prstDash val="solid"/>
            <a:round/>
            <a:headEnd type="oval" w="med" len="med"/>
            <a:tailEnd type="oval" w="med" len="med"/>
          </a:ln>
        </p:spPr>
      </p:cxnSp>
      <p:grpSp>
        <p:nvGrpSpPr>
          <p:cNvPr id="2378" name="Google Shape;2378;p63"/>
          <p:cNvGrpSpPr/>
          <p:nvPr/>
        </p:nvGrpSpPr>
        <p:grpSpPr>
          <a:xfrm>
            <a:off x="7392702" y="3821869"/>
            <a:ext cx="379914" cy="450246"/>
            <a:chOff x="3122257" y="1508594"/>
            <a:chExt cx="294850" cy="349434"/>
          </a:xfrm>
        </p:grpSpPr>
        <p:sp>
          <p:nvSpPr>
            <p:cNvPr id="2379" name="Google Shape;2379;p63"/>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3"/>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3"/>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3"/>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3"/>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4" name="Google Shape;2384;p63"/>
          <p:cNvGrpSpPr/>
          <p:nvPr/>
        </p:nvGrpSpPr>
        <p:grpSpPr>
          <a:xfrm>
            <a:off x="4327602" y="3802317"/>
            <a:ext cx="488771" cy="489330"/>
            <a:chOff x="3094217" y="1976585"/>
            <a:chExt cx="350198" cy="350548"/>
          </a:xfrm>
        </p:grpSpPr>
        <p:sp>
          <p:nvSpPr>
            <p:cNvPr id="2385" name="Google Shape;2385;p63"/>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3"/>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3"/>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3"/>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3"/>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3"/>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3"/>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3"/>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3"/>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3"/>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3"/>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3"/>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3"/>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63"/>
          <p:cNvGrpSpPr/>
          <p:nvPr/>
        </p:nvGrpSpPr>
        <p:grpSpPr>
          <a:xfrm>
            <a:off x="1322923" y="3854176"/>
            <a:ext cx="430611" cy="404507"/>
            <a:chOff x="1749728" y="2894777"/>
            <a:chExt cx="386927" cy="363438"/>
          </a:xfrm>
        </p:grpSpPr>
        <p:sp>
          <p:nvSpPr>
            <p:cNvPr id="2399" name="Google Shape;2399;p63"/>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3"/>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3"/>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3"/>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3"/>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3"/>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3"/>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 name="Google Shape;2406;p63"/>
          <p:cNvGrpSpPr/>
          <p:nvPr/>
        </p:nvGrpSpPr>
        <p:grpSpPr>
          <a:xfrm>
            <a:off x="4422033" y="3027398"/>
            <a:ext cx="299899" cy="450247"/>
            <a:chOff x="6556172" y="3046336"/>
            <a:chExt cx="244875" cy="367609"/>
          </a:xfrm>
        </p:grpSpPr>
        <p:sp>
          <p:nvSpPr>
            <p:cNvPr id="2407" name="Google Shape;2407;p63"/>
            <p:cNvSpPr/>
            <p:nvPr/>
          </p:nvSpPr>
          <p:spPr>
            <a:xfrm>
              <a:off x="6556172" y="3046336"/>
              <a:ext cx="244875" cy="367017"/>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3"/>
            <p:cNvSpPr/>
            <p:nvPr/>
          </p:nvSpPr>
          <p:spPr>
            <a:xfrm>
              <a:off x="6671262" y="3353983"/>
              <a:ext cx="15878" cy="59961"/>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3"/>
            <p:cNvSpPr/>
            <p:nvPr/>
          </p:nvSpPr>
          <p:spPr>
            <a:xfrm>
              <a:off x="6600798" y="3371587"/>
              <a:ext cx="15878" cy="42358"/>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3"/>
            <p:cNvSpPr/>
            <p:nvPr/>
          </p:nvSpPr>
          <p:spPr>
            <a:xfrm>
              <a:off x="6741086" y="3371587"/>
              <a:ext cx="16519" cy="42358"/>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63"/>
          <p:cNvGrpSpPr/>
          <p:nvPr/>
        </p:nvGrpSpPr>
        <p:grpSpPr>
          <a:xfrm>
            <a:off x="1377821" y="3056386"/>
            <a:ext cx="320791" cy="430072"/>
            <a:chOff x="5870413" y="3046336"/>
            <a:chExt cx="261935" cy="351137"/>
          </a:xfrm>
        </p:grpSpPr>
        <p:sp>
          <p:nvSpPr>
            <p:cNvPr id="2412" name="Google Shape;2412;p63"/>
            <p:cNvSpPr/>
            <p:nvPr/>
          </p:nvSpPr>
          <p:spPr>
            <a:xfrm>
              <a:off x="5870413" y="3046336"/>
              <a:ext cx="261935" cy="351137"/>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3"/>
            <p:cNvSpPr/>
            <p:nvPr/>
          </p:nvSpPr>
          <p:spPr>
            <a:xfrm>
              <a:off x="5993147" y="3318776"/>
              <a:ext cx="15878" cy="77516"/>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3"/>
            <p:cNvSpPr/>
            <p:nvPr/>
          </p:nvSpPr>
          <p:spPr>
            <a:xfrm>
              <a:off x="5913905" y="3336379"/>
              <a:ext cx="17061" cy="59912"/>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3"/>
            <p:cNvSpPr/>
            <p:nvPr/>
          </p:nvSpPr>
          <p:spPr>
            <a:xfrm>
              <a:off x="6072388" y="3336379"/>
              <a:ext cx="15927" cy="59912"/>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3"/>
            <p:cNvSpPr/>
            <p:nvPr/>
          </p:nvSpPr>
          <p:spPr>
            <a:xfrm>
              <a:off x="5948521" y="3110933"/>
              <a:ext cx="105721" cy="39991"/>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7" name="Google Shape;2417;p63"/>
          <p:cNvSpPr/>
          <p:nvPr/>
        </p:nvSpPr>
        <p:spPr>
          <a:xfrm>
            <a:off x="7432708" y="3027398"/>
            <a:ext cx="299897" cy="449520"/>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9" name="Google Shape;2419;p63"/>
          <p:cNvGrpSpPr/>
          <p:nvPr/>
        </p:nvGrpSpPr>
        <p:grpSpPr>
          <a:xfrm>
            <a:off x="6817704" y="321305"/>
            <a:ext cx="543432" cy="741197"/>
            <a:chOff x="2878829" y="3023092"/>
            <a:chExt cx="543432" cy="741197"/>
          </a:xfrm>
        </p:grpSpPr>
        <p:sp>
          <p:nvSpPr>
            <p:cNvPr id="2420" name="Google Shape;2420;p63"/>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3"/>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3"/>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3"/>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3"/>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3"/>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3"/>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3"/>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3"/>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3"/>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3"/>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3"/>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3"/>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3"/>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3"/>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3"/>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3"/>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3"/>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3"/>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3"/>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3"/>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3"/>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3"/>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3"/>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63"/>
          <p:cNvGrpSpPr/>
          <p:nvPr/>
        </p:nvGrpSpPr>
        <p:grpSpPr>
          <a:xfrm>
            <a:off x="8362284" y="4198280"/>
            <a:ext cx="541000" cy="741197"/>
            <a:chOff x="1148622" y="1207755"/>
            <a:chExt cx="541000" cy="741197"/>
          </a:xfrm>
        </p:grpSpPr>
        <p:sp>
          <p:nvSpPr>
            <p:cNvPr id="2445" name="Google Shape;2445;p63"/>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3"/>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3"/>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3"/>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3"/>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3"/>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3"/>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3"/>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3"/>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3"/>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3"/>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3"/>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3"/>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3"/>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3"/>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3"/>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3"/>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3"/>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3"/>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3"/>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3"/>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3"/>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3"/>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3"/>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63"/>
          <p:cNvGrpSpPr/>
          <p:nvPr/>
        </p:nvGrpSpPr>
        <p:grpSpPr>
          <a:xfrm>
            <a:off x="339929" y="1417755"/>
            <a:ext cx="543432" cy="741197"/>
            <a:chOff x="2878829" y="3023092"/>
            <a:chExt cx="543432" cy="741197"/>
          </a:xfrm>
        </p:grpSpPr>
        <p:sp>
          <p:nvSpPr>
            <p:cNvPr id="2470" name="Google Shape;2470;p63"/>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3"/>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3"/>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3"/>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3"/>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3"/>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3"/>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3"/>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3"/>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3"/>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3"/>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3"/>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3"/>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3"/>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3"/>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3"/>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3"/>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3"/>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3"/>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3"/>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3"/>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3"/>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3"/>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3"/>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63"/>
          <p:cNvGrpSpPr/>
          <p:nvPr/>
        </p:nvGrpSpPr>
        <p:grpSpPr>
          <a:xfrm flipH="1">
            <a:off x="3335529" y="285902"/>
            <a:ext cx="5411092" cy="4721744"/>
            <a:chOff x="3702327" y="1041049"/>
            <a:chExt cx="1712750" cy="1494601"/>
          </a:xfrm>
        </p:grpSpPr>
        <p:sp>
          <p:nvSpPr>
            <p:cNvPr id="2495" name="Google Shape;2495;p63"/>
            <p:cNvSpPr/>
            <p:nvPr/>
          </p:nvSpPr>
          <p:spPr>
            <a:xfrm>
              <a:off x="4810350" y="2482750"/>
              <a:ext cx="53550" cy="5290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3"/>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3"/>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3"/>
            <p:cNvSpPr/>
            <p:nvPr/>
          </p:nvSpPr>
          <p:spPr>
            <a:xfrm>
              <a:off x="3702327" y="1353290"/>
              <a:ext cx="72068" cy="72037"/>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2411;p63"/>
          <p:cNvGrpSpPr/>
          <p:nvPr/>
        </p:nvGrpSpPr>
        <p:grpSpPr>
          <a:xfrm>
            <a:off x="4404318" y="1836275"/>
            <a:ext cx="320791" cy="430072"/>
            <a:chOff x="5870413" y="3046336"/>
            <a:chExt cx="261935" cy="351137"/>
          </a:xfrm>
        </p:grpSpPr>
        <p:sp>
          <p:nvSpPr>
            <p:cNvPr id="136" name="Google Shape;2412;p63"/>
            <p:cNvSpPr/>
            <p:nvPr/>
          </p:nvSpPr>
          <p:spPr>
            <a:xfrm>
              <a:off x="5870413" y="3046336"/>
              <a:ext cx="261935" cy="351137"/>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413;p63"/>
            <p:cNvSpPr/>
            <p:nvPr/>
          </p:nvSpPr>
          <p:spPr>
            <a:xfrm>
              <a:off x="5993147" y="3318776"/>
              <a:ext cx="15878" cy="77516"/>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414;p63"/>
            <p:cNvSpPr/>
            <p:nvPr/>
          </p:nvSpPr>
          <p:spPr>
            <a:xfrm>
              <a:off x="5913905" y="3336379"/>
              <a:ext cx="17061" cy="59912"/>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415;p63"/>
            <p:cNvSpPr/>
            <p:nvPr/>
          </p:nvSpPr>
          <p:spPr>
            <a:xfrm>
              <a:off x="6072388" y="3336379"/>
              <a:ext cx="15927" cy="59912"/>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416;p63"/>
            <p:cNvSpPr/>
            <p:nvPr/>
          </p:nvSpPr>
          <p:spPr>
            <a:xfrm>
              <a:off x="5948521" y="3110933"/>
              <a:ext cx="105721" cy="39991"/>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09"/>
        <p:cNvGrpSpPr/>
        <p:nvPr/>
      </p:nvGrpSpPr>
      <p:grpSpPr>
        <a:xfrm>
          <a:off x="0" y="0"/>
          <a:ext cx="0" cy="0"/>
          <a:chOff x="0" y="0"/>
          <a:chExt cx="0" cy="0"/>
        </a:xfrm>
      </p:grpSpPr>
      <p:sp>
        <p:nvSpPr>
          <p:cNvPr id="2610" name="Google Shape;2610;p65"/>
          <p:cNvSpPr txBox="1">
            <a:spLocks noGrp="1"/>
          </p:cNvSpPr>
          <p:nvPr>
            <p:ph type="title"/>
          </p:nvPr>
        </p:nvSpPr>
        <p:spPr>
          <a:xfrm>
            <a:off x="4707800" y="2147125"/>
            <a:ext cx="1212000" cy="105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a:t>
            </a:r>
            <a:r>
              <a:rPr lang="tr-TR" dirty="0" smtClean="0"/>
              <a:t>7</a:t>
            </a:r>
            <a:endParaRPr dirty="0"/>
          </a:p>
        </p:txBody>
      </p:sp>
      <p:sp>
        <p:nvSpPr>
          <p:cNvPr id="2611" name="Google Shape;2611;p65"/>
          <p:cNvSpPr txBox="1">
            <a:spLocks noGrp="1"/>
          </p:cNvSpPr>
          <p:nvPr>
            <p:ph type="title" idx="2"/>
          </p:nvPr>
        </p:nvSpPr>
        <p:spPr>
          <a:xfrm>
            <a:off x="2897650" y="2147125"/>
            <a:ext cx="1696500" cy="97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tr-TR" dirty="0" smtClean="0"/>
              <a:t>PLATFORM</a:t>
            </a:r>
            <a:endParaRPr dirty="0"/>
          </a:p>
        </p:txBody>
      </p:sp>
      <p:grpSp>
        <p:nvGrpSpPr>
          <p:cNvPr id="2612" name="Google Shape;2612;p65"/>
          <p:cNvGrpSpPr/>
          <p:nvPr/>
        </p:nvGrpSpPr>
        <p:grpSpPr>
          <a:xfrm>
            <a:off x="6165674" y="1972188"/>
            <a:ext cx="80672" cy="1321569"/>
            <a:chOff x="240800" y="2611388"/>
            <a:chExt cx="14075" cy="245512"/>
          </a:xfrm>
        </p:grpSpPr>
        <p:sp>
          <p:nvSpPr>
            <p:cNvPr id="2613" name="Google Shape;2613;p65"/>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65"/>
          <p:cNvGrpSpPr/>
          <p:nvPr/>
        </p:nvGrpSpPr>
        <p:grpSpPr>
          <a:xfrm>
            <a:off x="6817704" y="321305"/>
            <a:ext cx="543432" cy="741197"/>
            <a:chOff x="2878829" y="3023092"/>
            <a:chExt cx="543432" cy="741197"/>
          </a:xfrm>
        </p:grpSpPr>
        <p:sp>
          <p:nvSpPr>
            <p:cNvPr id="2618" name="Google Shape;2618;p6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2" name="Google Shape;2642;p65"/>
          <p:cNvGrpSpPr/>
          <p:nvPr/>
        </p:nvGrpSpPr>
        <p:grpSpPr>
          <a:xfrm>
            <a:off x="8153509" y="3884130"/>
            <a:ext cx="541000" cy="741197"/>
            <a:chOff x="1148622" y="1207755"/>
            <a:chExt cx="541000" cy="741197"/>
          </a:xfrm>
        </p:grpSpPr>
        <p:sp>
          <p:nvSpPr>
            <p:cNvPr id="2643" name="Google Shape;2643;p65"/>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5"/>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5"/>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5"/>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5"/>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5"/>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5"/>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5"/>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5"/>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5"/>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5"/>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5"/>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5"/>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5"/>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5"/>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65"/>
          <p:cNvGrpSpPr/>
          <p:nvPr/>
        </p:nvGrpSpPr>
        <p:grpSpPr>
          <a:xfrm>
            <a:off x="1041029" y="1062505"/>
            <a:ext cx="543432" cy="741197"/>
            <a:chOff x="2878829" y="3023092"/>
            <a:chExt cx="543432" cy="741197"/>
          </a:xfrm>
        </p:grpSpPr>
        <p:sp>
          <p:nvSpPr>
            <p:cNvPr id="2668" name="Google Shape;2668;p6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2" name="Google Shape;2692;p65"/>
          <p:cNvSpPr/>
          <p:nvPr/>
        </p:nvSpPr>
        <p:spPr>
          <a:xfrm>
            <a:off x="5780399" y="4749726"/>
            <a:ext cx="137651" cy="13755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3" name="Google Shape;2693;p65"/>
          <p:cNvGrpSpPr/>
          <p:nvPr/>
        </p:nvGrpSpPr>
        <p:grpSpPr>
          <a:xfrm rot="5400000">
            <a:off x="3093517" y="311552"/>
            <a:ext cx="2956954" cy="4721744"/>
            <a:chOff x="4479125" y="1041049"/>
            <a:chExt cx="935952" cy="1494601"/>
          </a:xfrm>
        </p:grpSpPr>
        <p:sp>
          <p:nvSpPr>
            <p:cNvPr id="2694" name="Google Shape;2694;p65"/>
            <p:cNvSpPr/>
            <p:nvPr/>
          </p:nvSpPr>
          <p:spPr>
            <a:xfrm>
              <a:off x="4810350" y="2482750"/>
              <a:ext cx="53550" cy="5290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smtClean="0"/>
              <a:t>SORUN </a:t>
            </a:r>
            <a:r>
              <a:rPr lang="tr-TR" b="1" dirty="0"/>
              <a:t>/ </a:t>
            </a:r>
            <a:r>
              <a:rPr lang="tr-TR" b="1" dirty="0" smtClean="0"/>
              <a:t>FIRSAT</a:t>
            </a:r>
            <a:endParaRPr dirty="0"/>
          </a:p>
        </p:txBody>
      </p:sp>
      <p:sp>
        <p:nvSpPr>
          <p:cNvPr id="238" name="Google Shape;238;p36"/>
          <p:cNvSpPr txBox="1">
            <a:spLocks noGrp="1"/>
          </p:cNvSpPr>
          <p:nvPr>
            <p:ph type="body" idx="1"/>
          </p:nvPr>
        </p:nvSpPr>
        <p:spPr>
          <a:xfrm>
            <a:off x="720000" y="1748971"/>
            <a:ext cx="7704000" cy="2819904"/>
          </a:xfrm>
          <a:prstGeom prst="rect">
            <a:avLst/>
          </a:prstGeom>
        </p:spPr>
        <p:txBody>
          <a:bodyPr spcFirstLastPara="1" wrap="square" lIns="91425" tIns="91425" rIns="91425" bIns="91425" anchor="t" anchorCtr="0">
            <a:noAutofit/>
          </a:bodyPr>
          <a:lstStyle/>
          <a:p>
            <a:pPr marL="139700" indent="0">
              <a:buNone/>
            </a:pPr>
            <a:r>
              <a:rPr lang="tr-TR" dirty="0"/>
              <a:t>Müşterilerin fiyat analizini market sınırları içerisinde etkin bir şekilde yapamaması ve araştırma kolaylığının sağlanamaması sonucu ürün / hizmetlere yeterli fiyat analizi yapmadan çok daha ucuza mal edilecek ürün/hizmete çok daha fazla ücretler ile sahip olması sorununu ele alarak bunu gerekli kolaylığı sağlayacak bir mobil uygulama geliştirerek bir fırsata çevirdim. Ayrıca yerel satıcıları da sisteme dahil ederek ürün / hizmet fiyat skalasını daha da aşağıya çekmeyi hedefliyorum.</a:t>
            </a:r>
          </a:p>
          <a:p>
            <a:pPr marL="139700" indent="0">
              <a:buNone/>
            </a:pPr>
            <a:endParaRPr sz="1100" dirty="0"/>
          </a:p>
          <a:p>
            <a:pPr marL="0" lvl="0" indent="0" algn="l" rtl="0">
              <a:spcBef>
                <a:spcPts val="0"/>
              </a:spcBef>
              <a:spcAft>
                <a:spcPts val="1600"/>
              </a:spcAft>
              <a:buNone/>
            </a:pPr>
            <a:endParaRPr dirty="0"/>
          </a:p>
        </p:txBody>
      </p:sp>
      <p:grpSp>
        <p:nvGrpSpPr>
          <p:cNvPr id="239" name="Google Shape;239;p36"/>
          <p:cNvGrpSpPr/>
          <p:nvPr/>
        </p:nvGrpSpPr>
        <p:grpSpPr>
          <a:xfrm>
            <a:off x="396318" y="1376775"/>
            <a:ext cx="8426679" cy="2929625"/>
            <a:chOff x="1890971" y="1788200"/>
            <a:chExt cx="2169979" cy="754416"/>
          </a:xfrm>
        </p:grpSpPr>
        <p:sp>
          <p:nvSpPr>
            <p:cNvPr id="240" name="Google Shape;240;p36"/>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6"/>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6"/>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897275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01"/>
        <p:cNvGrpSpPr/>
        <p:nvPr/>
      </p:nvGrpSpPr>
      <p:grpSpPr>
        <a:xfrm>
          <a:off x="0" y="0"/>
          <a:ext cx="0" cy="0"/>
          <a:chOff x="0" y="0"/>
          <a:chExt cx="0" cy="0"/>
        </a:xfrm>
      </p:grpSpPr>
      <p:sp>
        <p:nvSpPr>
          <p:cNvPr id="2702" name="Google Shape;2702;p66"/>
          <p:cNvSpPr txBox="1">
            <a:spLocks noGrp="1"/>
          </p:cNvSpPr>
          <p:nvPr>
            <p:ph type="title"/>
          </p:nvPr>
        </p:nvSpPr>
        <p:spPr>
          <a:xfrm>
            <a:off x="720000" y="540000"/>
            <a:ext cx="3852000" cy="572700"/>
          </a:xfrm>
          <a:prstGeom prst="rect">
            <a:avLst/>
          </a:prstGeom>
        </p:spPr>
        <p:txBody>
          <a:bodyPr spcFirstLastPara="1" wrap="square" lIns="91425" tIns="91425" rIns="91425" bIns="91425" anchor="t" anchorCtr="0">
            <a:noAutofit/>
          </a:bodyPr>
          <a:lstStyle/>
          <a:p>
            <a:pPr lvl="0"/>
            <a:r>
              <a:rPr lang="tr-TR" dirty="0"/>
              <a:t>PLATFORM</a:t>
            </a:r>
            <a:endParaRPr dirty="0"/>
          </a:p>
        </p:txBody>
      </p:sp>
      <p:pic>
        <p:nvPicPr>
          <p:cNvPr id="2703" name="Google Shape;2703;p66"/>
          <p:cNvPicPr preferRelativeResize="0"/>
          <p:nvPr/>
        </p:nvPicPr>
        <p:blipFill rotWithShape="1">
          <a:blip r:embed="rId3">
            <a:alphaModFix/>
          </a:blip>
          <a:srcRect l="-1114" r="-1124"/>
          <a:stretch/>
        </p:blipFill>
        <p:spPr>
          <a:xfrm>
            <a:off x="3360450" y="1649663"/>
            <a:ext cx="2353500" cy="1441800"/>
          </a:xfrm>
          <a:prstGeom prst="roundRect">
            <a:avLst>
              <a:gd name="adj" fmla="val 0"/>
            </a:avLst>
          </a:prstGeom>
          <a:noFill/>
          <a:ln>
            <a:noFill/>
          </a:ln>
        </p:spPr>
      </p:pic>
      <p:pic>
        <p:nvPicPr>
          <p:cNvPr id="2704" name="Google Shape;2704;p66"/>
          <p:cNvPicPr preferRelativeResize="0"/>
          <p:nvPr/>
        </p:nvPicPr>
        <p:blipFill rotWithShape="1">
          <a:blip r:embed="rId4">
            <a:alphaModFix/>
          </a:blip>
          <a:srcRect l="797" t="1018" r="797" b="1096"/>
          <a:stretch/>
        </p:blipFill>
        <p:spPr>
          <a:xfrm>
            <a:off x="1379621" y="1793057"/>
            <a:ext cx="1005300" cy="1571100"/>
          </a:xfrm>
          <a:prstGeom prst="roundRect">
            <a:avLst>
              <a:gd name="adj" fmla="val 1278"/>
            </a:avLst>
          </a:prstGeom>
          <a:noFill/>
          <a:ln>
            <a:noFill/>
          </a:ln>
        </p:spPr>
      </p:pic>
      <p:sp>
        <p:nvSpPr>
          <p:cNvPr id="2705" name="Google Shape;2705;p66"/>
          <p:cNvSpPr/>
          <p:nvPr/>
        </p:nvSpPr>
        <p:spPr>
          <a:xfrm rot="5400000">
            <a:off x="1049114" y="2014454"/>
            <a:ext cx="1666034" cy="1128196"/>
          </a:xfrm>
          <a:custGeom>
            <a:avLst/>
            <a:gdLst/>
            <a:ahLst/>
            <a:cxnLst/>
            <a:rect l="l" t="t" r="r" b="b"/>
            <a:pathLst>
              <a:path w="96414" h="63160" extrusionOk="0">
                <a:moveTo>
                  <a:pt x="92169" y="3479"/>
                </a:moveTo>
                <a:cubicBezTo>
                  <a:pt x="92552" y="3479"/>
                  <a:pt x="92967" y="3735"/>
                  <a:pt x="92967" y="4118"/>
                </a:cubicBezTo>
                <a:lnTo>
                  <a:pt x="92967" y="59042"/>
                </a:lnTo>
                <a:cubicBezTo>
                  <a:pt x="92967" y="59457"/>
                  <a:pt x="92552" y="59713"/>
                  <a:pt x="92169" y="59713"/>
                </a:cubicBezTo>
                <a:lnTo>
                  <a:pt x="4117" y="59713"/>
                </a:lnTo>
                <a:cubicBezTo>
                  <a:pt x="3862" y="59713"/>
                  <a:pt x="3447" y="59457"/>
                  <a:pt x="3447" y="59042"/>
                </a:cubicBezTo>
                <a:lnTo>
                  <a:pt x="3447" y="4118"/>
                </a:lnTo>
                <a:cubicBezTo>
                  <a:pt x="3447" y="3735"/>
                  <a:pt x="3862" y="3479"/>
                  <a:pt x="4117" y="3479"/>
                </a:cubicBezTo>
                <a:close/>
                <a:moveTo>
                  <a:pt x="4117" y="1"/>
                </a:moveTo>
                <a:cubicBezTo>
                  <a:pt x="1851" y="1"/>
                  <a:pt x="0" y="1884"/>
                  <a:pt x="0" y="4118"/>
                </a:cubicBezTo>
                <a:lnTo>
                  <a:pt x="0" y="59042"/>
                </a:lnTo>
                <a:cubicBezTo>
                  <a:pt x="0" y="61308"/>
                  <a:pt x="1851" y="63159"/>
                  <a:pt x="4117" y="63159"/>
                </a:cubicBezTo>
                <a:lnTo>
                  <a:pt x="92169" y="63159"/>
                </a:lnTo>
                <a:cubicBezTo>
                  <a:pt x="94563" y="63159"/>
                  <a:pt x="96414" y="61308"/>
                  <a:pt x="96414" y="59042"/>
                </a:cubicBezTo>
                <a:lnTo>
                  <a:pt x="96414" y="4118"/>
                </a:lnTo>
                <a:cubicBezTo>
                  <a:pt x="96414" y="1884"/>
                  <a:pt x="94563" y="1"/>
                  <a:pt x="9216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6" name="Google Shape;2706;p66"/>
          <p:cNvGrpSpPr/>
          <p:nvPr/>
        </p:nvGrpSpPr>
        <p:grpSpPr>
          <a:xfrm>
            <a:off x="3065754" y="1579474"/>
            <a:ext cx="2945151" cy="1832165"/>
            <a:chOff x="3065754" y="1521837"/>
            <a:chExt cx="2945151" cy="1832165"/>
          </a:xfrm>
        </p:grpSpPr>
        <p:sp>
          <p:nvSpPr>
            <p:cNvPr id="2707" name="Google Shape;2707;p66"/>
            <p:cNvSpPr/>
            <p:nvPr/>
          </p:nvSpPr>
          <p:spPr>
            <a:xfrm>
              <a:off x="3065754" y="3099954"/>
              <a:ext cx="2945151" cy="162059"/>
            </a:xfrm>
            <a:custGeom>
              <a:avLst/>
              <a:gdLst/>
              <a:ahLst/>
              <a:cxnLst/>
              <a:rect l="l" t="t" r="r" b="b"/>
              <a:pathLst>
                <a:path w="132829" h="7309" extrusionOk="0">
                  <a:moveTo>
                    <a:pt x="10755" y="1"/>
                  </a:moveTo>
                  <a:lnTo>
                    <a:pt x="0" y="7309"/>
                  </a:lnTo>
                  <a:lnTo>
                    <a:pt x="132828" y="7309"/>
                  </a:lnTo>
                  <a:lnTo>
                    <a:pt x="122073" y="1"/>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6"/>
            <p:cNvSpPr/>
            <p:nvPr/>
          </p:nvSpPr>
          <p:spPr>
            <a:xfrm>
              <a:off x="3065754" y="3262008"/>
              <a:ext cx="2945151" cy="91994"/>
            </a:xfrm>
            <a:custGeom>
              <a:avLst/>
              <a:gdLst/>
              <a:ahLst/>
              <a:cxnLst/>
              <a:rect l="l" t="t" r="r" b="b"/>
              <a:pathLst>
                <a:path w="132829" h="4149" extrusionOk="0">
                  <a:moveTo>
                    <a:pt x="0" y="0"/>
                  </a:moveTo>
                  <a:lnTo>
                    <a:pt x="0" y="670"/>
                  </a:lnTo>
                  <a:cubicBezTo>
                    <a:pt x="0" y="2681"/>
                    <a:pt x="1468" y="4149"/>
                    <a:pt x="3319" y="4149"/>
                  </a:cubicBezTo>
                  <a:lnTo>
                    <a:pt x="129509" y="4149"/>
                  </a:lnTo>
                  <a:cubicBezTo>
                    <a:pt x="131392" y="4149"/>
                    <a:pt x="132828" y="2681"/>
                    <a:pt x="132828" y="670"/>
                  </a:cubicBezTo>
                  <a:lnTo>
                    <a:pt x="13282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6"/>
            <p:cNvSpPr/>
            <p:nvPr/>
          </p:nvSpPr>
          <p:spPr>
            <a:xfrm>
              <a:off x="3304211" y="1521837"/>
              <a:ext cx="2468198" cy="1578192"/>
            </a:xfrm>
            <a:custGeom>
              <a:avLst/>
              <a:gdLst/>
              <a:ahLst/>
              <a:cxnLst/>
              <a:rect l="l" t="t" r="r" b="b"/>
              <a:pathLst>
                <a:path w="111318" h="82563" extrusionOk="0">
                  <a:moveTo>
                    <a:pt x="105988" y="3574"/>
                  </a:moveTo>
                  <a:cubicBezTo>
                    <a:pt x="106914" y="3574"/>
                    <a:pt x="107712" y="4245"/>
                    <a:pt x="107712" y="5170"/>
                  </a:cubicBezTo>
                  <a:lnTo>
                    <a:pt x="107712" y="77520"/>
                  </a:lnTo>
                  <a:cubicBezTo>
                    <a:pt x="107712" y="78446"/>
                    <a:pt x="106914" y="79244"/>
                    <a:pt x="105988" y="79244"/>
                  </a:cubicBezTo>
                  <a:lnTo>
                    <a:pt x="5075" y="79244"/>
                  </a:lnTo>
                  <a:cubicBezTo>
                    <a:pt x="4149" y="79244"/>
                    <a:pt x="3479" y="78446"/>
                    <a:pt x="3479" y="77520"/>
                  </a:cubicBezTo>
                  <a:lnTo>
                    <a:pt x="3479" y="5170"/>
                  </a:lnTo>
                  <a:cubicBezTo>
                    <a:pt x="3479" y="4245"/>
                    <a:pt x="4149" y="3574"/>
                    <a:pt x="5075" y="3574"/>
                  </a:cubicBezTo>
                  <a:close/>
                  <a:moveTo>
                    <a:pt x="5203" y="0"/>
                  </a:moveTo>
                  <a:cubicBezTo>
                    <a:pt x="2394" y="0"/>
                    <a:pt x="0" y="2266"/>
                    <a:pt x="0" y="5170"/>
                  </a:cubicBezTo>
                  <a:lnTo>
                    <a:pt x="0" y="82563"/>
                  </a:lnTo>
                  <a:lnTo>
                    <a:pt x="111318" y="82563"/>
                  </a:lnTo>
                  <a:lnTo>
                    <a:pt x="111318" y="5170"/>
                  </a:lnTo>
                  <a:cubicBezTo>
                    <a:pt x="111318" y="2266"/>
                    <a:pt x="109052" y="0"/>
                    <a:pt x="10611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0" name="Google Shape;2710;p66"/>
          <p:cNvSpPr txBox="1">
            <a:spLocks noGrp="1"/>
          </p:cNvSpPr>
          <p:nvPr>
            <p:ph type="subTitle" idx="4294967295"/>
          </p:nvPr>
        </p:nvSpPr>
        <p:spPr>
          <a:xfrm>
            <a:off x="1275675" y="3621875"/>
            <a:ext cx="6525300" cy="3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tr-TR" dirty="0" smtClean="0"/>
              <a:t>Çoklu platform desteği!</a:t>
            </a:r>
            <a:endParaRPr dirty="0"/>
          </a:p>
        </p:txBody>
      </p:sp>
      <p:grpSp>
        <p:nvGrpSpPr>
          <p:cNvPr id="2711" name="Google Shape;2711;p66"/>
          <p:cNvGrpSpPr/>
          <p:nvPr/>
        </p:nvGrpSpPr>
        <p:grpSpPr>
          <a:xfrm>
            <a:off x="6630633" y="2106271"/>
            <a:ext cx="724225" cy="1305382"/>
            <a:chOff x="6602075" y="2053150"/>
            <a:chExt cx="782100" cy="1409700"/>
          </a:xfrm>
        </p:grpSpPr>
        <p:sp>
          <p:nvSpPr>
            <p:cNvPr id="2712" name="Google Shape;2712;p66"/>
            <p:cNvSpPr/>
            <p:nvPr/>
          </p:nvSpPr>
          <p:spPr>
            <a:xfrm>
              <a:off x="6602075" y="2053150"/>
              <a:ext cx="782100" cy="14097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13" name="Google Shape;2713;p66"/>
            <p:cNvPicPr preferRelativeResize="0"/>
            <p:nvPr/>
          </p:nvPicPr>
          <p:blipFill rotWithShape="1">
            <a:blip r:embed="rId5">
              <a:alphaModFix/>
            </a:blip>
            <a:srcRect l="-10"/>
            <a:stretch/>
          </p:blipFill>
          <p:spPr>
            <a:xfrm>
              <a:off x="6684933" y="2156021"/>
              <a:ext cx="616500" cy="1203900"/>
            </a:xfrm>
            <a:prstGeom prst="roundRect">
              <a:avLst>
                <a:gd name="adj" fmla="val 1917"/>
              </a:avLst>
            </a:prstGeom>
            <a:noFill/>
            <a:ln>
              <a:noFill/>
            </a:ln>
          </p:spPr>
        </p:pic>
        <p:sp>
          <p:nvSpPr>
            <p:cNvPr id="2714" name="Google Shape;2714;p66"/>
            <p:cNvSpPr/>
            <p:nvPr/>
          </p:nvSpPr>
          <p:spPr>
            <a:xfrm>
              <a:off x="6691725" y="2156025"/>
              <a:ext cx="609600" cy="1203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66"/>
          <p:cNvGrpSpPr/>
          <p:nvPr/>
        </p:nvGrpSpPr>
        <p:grpSpPr>
          <a:xfrm rot="10800000">
            <a:off x="7800979" y="4115805"/>
            <a:ext cx="543432" cy="741197"/>
            <a:chOff x="2878829" y="3023092"/>
            <a:chExt cx="543432" cy="741197"/>
          </a:xfrm>
        </p:grpSpPr>
        <p:sp>
          <p:nvSpPr>
            <p:cNvPr id="2716" name="Google Shape;2716;p66"/>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6"/>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6"/>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6"/>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6"/>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6"/>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6"/>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6"/>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6"/>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6"/>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6"/>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6"/>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6"/>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6"/>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6"/>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6"/>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6"/>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6"/>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6"/>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6"/>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6"/>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6"/>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6"/>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6"/>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66"/>
          <p:cNvGrpSpPr/>
          <p:nvPr/>
        </p:nvGrpSpPr>
        <p:grpSpPr>
          <a:xfrm rot="10800000">
            <a:off x="385717" y="1745517"/>
            <a:ext cx="543432" cy="741197"/>
            <a:chOff x="2878829" y="3023092"/>
            <a:chExt cx="543432" cy="741197"/>
          </a:xfrm>
        </p:grpSpPr>
        <p:sp>
          <p:nvSpPr>
            <p:cNvPr id="2741" name="Google Shape;2741;p66"/>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6"/>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6"/>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6"/>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6"/>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6"/>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6"/>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6"/>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6"/>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6"/>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6"/>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6"/>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6"/>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6"/>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6"/>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6"/>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6"/>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6"/>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6"/>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6"/>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6"/>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6"/>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6"/>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6"/>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5" name="Google Shape;2765;p66"/>
          <p:cNvGrpSpPr/>
          <p:nvPr/>
        </p:nvGrpSpPr>
        <p:grpSpPr>
          <a:xfrm>
            <a:off x="350893" y="345057"/>
            <a:ext cx="8225504" cy="4106844"/>
            <a:chOff x="350893" y="345057"/>
            <a:chExt cx="8225504" cy="4106844"/>
          </a:xfrm>
        </p:grpSpPr>
        <p:grpSp>
          <p:nvGrpSpPr>
            <p:cNvPr id="2766" name="Google Shape;2766;p66"/>
            <p:cNvGrpSpPr/>
            <p:nvPr/>
          </p:nvGrpSpPr>
          <p:grpSpPr>
            <a:xfrm>
              <a:off x="350893" y="345057"/>
              <a:ext cx="8225504" cy="344536"/>
              <a:chOff x="1942776" y="1722253"/>
              <a:chExt cx="2118174" cy="88722"/>
            </a:xfrm>
          </p:grpSpPr>
          <p:sp>
            <p:nvSpPr>
              <p:cNvPr id="2767" name="Google Shape;2767;p66"/>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6"/>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9" name="Google Shape;2769;p66"/>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09"/>
        <p:cNvGrpSpPr/>
        <p:nvPr/>
      </p:nvGrpSpPr>
      <p:grpSpPr>
        <a:xfrm>
          <a:off x="0" y="0"/>
          <a:ext cx="0" cy="0"/>
          <a:chOff x="0" y="0"/>
          <a:chExt cx="0" cy="0"/>
        </a:xfrm>
      </p:grpSpPr>
      <p:sp>
        <p:nvSpPr>
          <p:cNvPr id="2610" name="Google Shape;2610;p65"/>
          <p:cNvSpPr txBox="1">
            <a:spLocks noGrp="1"/>
          </p:cNvSpPr>
          <p:nvPr>
            <p:ph type="title"/>
          </p:nvPr>
        </p:nvSpPr>
        <p:spPr>
          <a:xfrm>
            <a:off x="-50800" y="1936076"/>
            <a:ext cx="5968850" cy="1050600"/>
          </a:xfrm>
          <a:prstGeom prst="rect">
            <a:avLst/>
          </a:prstGeom>
          <a:ln>
            <a:solidFill>
              <a:schemeClr val="accent3">
                <a:lumMod val="50000"/>
                <a:lumOff val="50000"/>
                <a:alpha val="50000"/>
              </a:schemeClr>
            </a:solidFill>
          </a:ln>
        </p:spPr>
        <p:txBody>
          <a:bodyPr spcFirstLastPara="1" wrap="square" lIns="91425" tIns="91425" rIns="91425" bIns="91425" anchor="ctr" anchorCtr="0">
            <a:noAutofit/>
          </a:bodyPr>
          <a:lstStyle/>
          <a:p>
            <a:pPr marL="0" lvl="0" indent="0" algn="r" rtl="0">
              <a:spcBef>
                <a:spcPts val="0"/>
              </a:spcBef>
              <a:spcAft>
                <a:spcPts val="0"/>
              </a:spcAft>
              <a:buNone/>
            </a:pPr>
            <a:r>
              <a:rPr lang="tr-TR" sz="4800" dirty="0" smtClean="0"/>
              <a:t>TEŞEKKÜRLER</a:t>
            </a:r>
            <a:endParaRPr sz="4800" dirty="0"/>
          </a:p>
        </p:txBody>
      </p:sp>
      <p:grpSp>
        <p:nvGrpSpPr>
          <p:cNvPr id="2612" name="Google Shape;2612;p65"/>
          <p:cNvGrpSpPr/>
          <p:nvPr/>
        </p:nvGrpSpPr>
        <p:grpSpPr>
          <a:xfrm>
            <a:off x="6165674" y="1972188"/>
            <a:ext cx="80672" cy="1321569"/>
            <a:chOff x="240800" y="2611388"/>
            <a:chExt cx="14075" cy="245512"/>
          </a:xfrm>
        </p:grpSpPr>
        <p:sp>
          <p:nvSpPr>
            <p:cNvPr id="2613" name="Google Shape;2613;p65"/>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65"/>
          <p:cNvGrpSpPr/>
          <p:nvPr/>
        </p:nvGrpSpPr>
        <p:grpSpPr>
          <a:xfrm>
            <a:off x="6817704" y="321305"/>
            <a:ext cx="543432" cy="741197"/>
            <a:chOff x="2878829" y="3023092"/>
            <a:chExt cx="543432" cy="741197"/>
          </a:xfrm>
        </p:grpSpPr>
        <p:sp>
          <p:nvSpPr>
            <p:cNvPr id="2618" name="Google Shape;2618;p6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2" name="Google Shape;2642;p65"/>
          <p:cNvGrpSpPr/>
          <p:nvPr/>
        </p:nvGrpSpPr>
        <p:grpSpPr>
          <a:xfrm>
            <a:off x="8153509" y="3884130"/>
            <a:ext cx="541000" cy="741197"/>
            <a:chOff x="1148622" y="1207755"/>
            <a:chExt cx="541000" cy="741197"/>
          </a:xfrm>
        </p:grpSpPr>
        <p:sp>
          <p:nvSpPr>
            <p:cNvPr id="2643" name="Google Shape;2643;p65"/>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5"/>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5"/>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5"/>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5"/>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5"/>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5"/>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5"/>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5"/>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5"/>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5"/>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5"/>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5"/>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5"/>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5"/>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65"/>
          <p:cNvGrpSpPr/>
          <p:nvPr/>
        </p:nvGrpSpPr>
        <p:grpSpPr>
          <a:xfrm>
            <a:off x="1041029" y="1062505"/>
            <a:ext cx="543432" cy="741197"/>
            <a:chOff x="2878829" y="3023092"/>
            <a:chExt cx="543432" cy="741197"/>
          </a:xfrm>
        </p:grpSpPr>
        <p:sp>
          <p:nvSpPr>
            <p:cNvPr id="2668" name="Google Shape;2668;p6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2" name="Google Shape;2692;p65"/>
          <p:cNvSpPr/>
          <p:nvPr/>
        </p:nvSpPr>
        <p:spPr>
          <a:xfrm>
            <a:off x="5780399" y="4749726"/>
            <a:ext cx="137651" cy="13755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3" name="Google Shape;2693;p65"/>
          <p:cNvGrpSpPr/>
          <p:nvPr/>
        </p:nvGrpSpPr>
        <p:grpSpPr>
          <a:xfrm rot="5400000">
            <a:off x="3093517" y="311552"/>
            <a:ext cx="2956954" cy="4721744"/>
            <a:chOff x="4479125" y="1041049"/>
            <a:chExt cx="935952" cy="1494601"/>
          </a:xfrm>
        </p:grpSpPr>
        <p:sp>
          <p:nvSpPr>
            <p:cNvPr id="2694" name="Google Shape;2694;p65"/>
            <p:cNvSpPr/>
            <p:nvPr/>
          </p:nvSpPr>
          <p:spPr>
            <a:xfrm>
              <a:off x="4810350" y="2482750"/>
              <a:ext cx="53550" cy="5290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2610;p65"/>
          <p:cNvSpPr txBox="1">
            <a:spLocks noGrp="1"/>
          </p:cNvSpPr>
          <p:nvPr>
            <p:ph type="title"/>
          </p:nvPr>
        </p:nvSpPr>
        <p:spPr>
          <a:xfrm>
            <a:off x="6013457" y="3323169"/>
            <a:ext cx="3199255" cy="459403"/>
          </a:xfrm>
          <a:prstGeom prst="rect">
            <a:avLst/>
          </a:prstGeom>
          <a:ln>
            <a:solidFill>
              <a:schemeClr val="accent1">
                <a:alpha val="50000"/>
              </a:schemeClr>
            </a:solidFill>
          </a:ln>
        </p:spPr>
        <p:txBody>
          <a:bodyPr spcFirstLastPara="1" wrap="square" lIns="91425" tIns="91425" rIns="91425" bIns="91425" anchor="ctr" anchorCtr="0">
            <a:noAutofit/>
          </a:bodyPr>
          <a:lstStyle/>
          <a:p>
            <a:pPr marL="0" lvl="0" indent="0" rtl="0">
              <a:spcBef>
                <a:spcPts val="0"/>
              </a:spcBef>
              <a:spcAft>
                <a:spcPts val="0"/>
              </a:spcAft>
              <a:buNone/>
            </a:pPr>
            <a:r>
              <a:rPr lang="tr-TR" sz="2000" dirty="0" smtClean="0"/>
              <a:t>Kadir GÜRBÜZ</a:t>
            </a:r>
            <a:endParaRPr sz="2000" dirty="0"/>
          </a:p>
        </p:txBody>
      </p:sp>
    </p:spTree>
    <p:extLst>
      <p:ext uri="{BB962C8B-B14F-4D97-AF65-F5344CB8AC3E}">
        <p14:creationId xmlns:p14="http://schemas.microsoft.com/office/powerpoint/2010/main" val="29829548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6"/>
        <p:cNvGrpSpPr/>
        <p:nvPr/>
      </p:nvGrpSpPr>
      <p:grpSpPr>
        <a:xfrm>
          <a:off x="0" y="0"/>
          <a:ext cx="0" cy="0"/>
          <a:chOff x="0" y="0"/>
          <a:chExt cx="0" cy="0"/>
        </a:xfrm>
      </p:grpSpPr>
      <p:sp>
        <p:nvSpPr>
          <p:cNvPr id="247" name="Google Shape;247;p3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NELER YAPABİLİR?</a:t>
            </a:r>
            <a:endParaRPr dirty="0"/>
          </a:p>
        </p:txBody>
      </p:sp>
      <p:sp>
        <p:nvSpPr>
          <p:cNvPr id="249" name="Google Shape;249;p37"/>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50" name="Google Shape;250;p37"/>
          <p:cNvSpPr txBox="1">
            <a:spLocks noGrp="1"/>
          </p:cNvSpPr>
          <p:nvPr>
            <p:ph type="subTitle" idx="3"/>
          </p:nvPr>
        </p:nvSpPr>
        <p:spPr>
          <a:xfrm>
            <a:off x="720100" y="1708025"/>
            <a:ext cx="2316900" cy="1067791"/>
          </a:xfrm>
          <a:prstGeom prst="rect">
            <a:avLst/>
          </a:prstGeom>
        </p:spPr>
        <p:txBody>
          <a:bodyPr spcFirstLastPara="1" wrap="square" lIns="91425" tIns="91425" rIns="91425" bIns="91425" anchor="t" anchorCtr="0">
            <a:noAutofit/>
          </a:bodyPr>
          <a:lstStyle/>
          <a:p>
            <a:pPr marL="0" lvl="0" indent="0"/>
            <a:r>
              <a:rPr lang="tr-TR" dirty="0"/>
              <a:t>Ürün fiyat </a:t>
            </a:r>
            <a:r>
              <a:rPr lang="tr-TR" dirty="0" smtClean="0"/>
              <a:t>karşılaştırma</a:t>
            </a:r>
            <a:endParaRPr dirty="0"/>
          </a:p>
        </p:txBody>
      </p:sp>
      <p:sp>
        <p:nvSpPr>
          <p:cNvPr id="252" name="Google Shape;252;p37"/>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53" name="Google Shape;253;p37"/>
          <p:cNvSpPr txBox="1">
            <a:spLocks noGrp="1"/>
          </p:cNvSpPr>
          <p:nvPr>
            <p:ph type="subTitle" idx="6"/>
          </p:nvPr>
        </p:nvSpPr>
        <p:spPr>
          <a:xfrm>
            <a:off x="3413738" y="1708025"/>
            <a:ext cx="2316900" cy="1067791"/>
          </a:xfrm>
          <a:prstGeom prst="rect">
            <a:avLst/>
          </a:prstGeom>
        </p:spPr>
        <p:txBody>
          <a:bodyPr spcFirstLastPara="1" wrap="square" lIns="91425" tIns="91425" rIns="91425" bIns="91425" anchor="t" anchorCtr="0">
            <a:noAutofit/>
          </a:bodyPr>
          <a:lstStyle/>
          <a:p>
            <a:pPr marL="0" lvl="0" indent="0"/>
            <a:r>
              <a:rPr lang="tr-TR" dirty="0"/>
              <a:t>Stoktaki marketlerde </a:t>
            </a:r>
            <a:r>
              <a:rPr lang="tr-TR" dirty="0" smtClean="0"/>
              <a:t>fiyat</a:t>
            </a:r>
            <a:endParaRPr dirty="0"/>
          </a:p>
        </p:txBody>
      </p:sp>
      <p:sp>
        <p:nvSpPr>
          <p:cNvPr id="255" name="Google Shape;255;p37"/>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56" name="Google Shape;256;p37"/>
          <p:cNvSpPr txBox="1">
            <a:spLocks noGrp="1"/>
          </p:cNvSpPr>
          <p:nvPr>
            <p:ph type="subTitle" idx="9"/>
          </p:nvPr>
        </p:nvSpPr>
        <p:spPr>
          <a:xfrm>
            <a:off x="6107101" y="1708025"/>
            <a:ext cx="2316900" cy="1067791"/>
          </a:xfrm>
          <a:prstGeom prst="rect">
            <a:avLst/>
          </a:prstGeom>
        </p:spPr>
        <p:txBody>
          <a:bodyPr spcFirstLastPara="1" wrap="square" lIns="91425" tIns="91425" rIns="91425" bIns="91425" anchor="t" anchorCtr="0">
            <a:noAutofit/>
          </a:bodyPr>
          <a:lstStyle/>
          <a:p>
            <a:pPr marL="0" lvl="0" indent="0"/>
            <a:r>
              <a:rPr lang="tr-TR" dirty="0"/>
              <a:t>Ürün favorileri</a:t>
            </a:r>
            <a:endParaRPr dirty="0"/>
          </a:p>
        </p:txBody>
      </p:sp>
      <p:sp>
        <p:nvSpPr>
          <p:cNvPr id="258" name="Google Shape;258;p37"/>
          <p:cNvSpPr txBox="1">
            <a:spLocks noGrp="1"/>
          </p:cNvSpPr>
          <p:nvPr>
            <p:ph type="title" idx="14"/>
          </p:nvPr>
        </p:nvSpPr>
        <p:spPr>
          <a:xfrm>
            <a:off x="1329200" y="306701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59" name="Google Shape;259;p37"/>
          <p:cNvSpPr txBox="1">
            <a:spLocks noGrp="1"/>
          </p:cNvSpPr>
          <p:nvPr>
            <p:ph type="subTitle" idx="15"/>
          </p:nvPr>
        </p:nvSpPr>
        <p:spPr>
          <a:xfrm>
            <a:off x="720100" y="3456711"/>
            <a:ext cx="2316900" cy="1067791"/>
          </a:xfrm>
          <a:prstGeom prst="rect">
            <a:avLst/>
          </a:prstGeom>
        </p:spPr>
        <p:txBody>
          <a:bodyPr spcFirstLastPara="1" wrap="square" lIns="91425" tIns="91425" rIns="91425" bIns="91425" anchor="t" anchorCtr="0">
            <a:noAutofit/>
          </a:bodyPr>
          <a:lstStyle/>
          <a:p>
            <a:pPr marL="0" lvl="0" indent="0"/>
            <a:r>
              <a:rPr lang="tr-TR" dirty="0"/>
              <a:t>En çok satılanlar analizi</a:t>
            </a:r>
            <a:endParaRPr dirty="0"/>
          </a:p>
        </p:txBody>
      </p:sp>
      <p:sp>
        <p:nvSpPr>
          <p:cNvPr id="261" name="Google Shape;261;p37"/>
          <p:cNvSpPr txBox="1">
            <a:spLocks noGrp="1"/>
          </p:cNvSpPr>
          <p:nvPr>
            <p:ph type="title" idx="17"/>
          </p:nvPr>
        </p:nvSpPr>
        <p:spPr>
          <a:xfrm>
            <a:off x="4023025" y="306701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62" name="Google Shape;262;p37"/>
          <p:cNvSpPr txBox="1">
            <a:spLocks noGrp="1"/>
          </p:cNvSpPr>
          <p:nvPr>
            <p:ph type="subTitle" idx="18"/>
          </p:nvPr>
        </p:nvSpPr>
        <p:spPr>
          <a:xfrm>
            <a:off x="3413738" y="3456711"/>
            <a:ext cx="2316900" cy="1067791"/>
          </a:xfrm>
          <a:prstGeom prst="rect">
            <a:avLst/>
          </a:prstGeom>
        </p:spPr>
        <p:txBody>
          <a:bodyPr spcFirstLastPara="1" wrap="square" lIns="91425" tIns="91425" rIns="91425" bIns="91425" anchor="t" anchorCtr="0">
            <a:noAutofit/>
          </a:bodyPr>
          <a:lstStyle/>
          <a:p>
            <a:pPr marL="0" lvl="0" indent="0"/>
            <a:r>
              <a:rPr lang="tr-TR" dirty="0"/>
              <a:t>Yerel market ürünleri</a:t>
            </a:r>
            <a:endParaRPr dirty="0"/>
          </a:p>
        </p:txBody>
      </p:sp>
      <p:sp>
        <p:nvSpPr>
          <p:cNvPr id="264" name="Google Shape;264;p37"/>
          <p:cNvSpPr txBox="1">
            <a:spLocks noGrp="1"/>
          </p:cNvSpPr>
          <p:nvPr>
            <p:ph type="title" idx="20"/>
          </p:nvPr>
        </p:nvSpPr>
        <p:spPr>
          <a:xfrm>
            <a:off x="6716550" y="306701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65" name="Google Shape;265;p37"/>
          <p:cNvSpPr txBox="1">
            <a:spLocks noGrp="1"/>
          </p:cNvSpPr>
          <p:nvPr>
            <p:ph type="subTitle" idx="21"/>
          </p:nvPr>
        </p:nvSpPr>
        <p:spPr>
          <a:xfrm>
            <a:off x="6107101" y="3456711"/>
            <a:ext cx="2316900" cy="1067791"/>
          </a:xfrm>
          <a:prstGeom prst="rect">
            <a:avLst/>
          </a:prstGeom>
        </p:spPr>
        <p:txBody>
          <a:bodyPr spcFirstLastPara="1" wrap="square" lIns="91425" tIns="91425" rIns="91425" bIns="91425" anchor="t" anchorCtr="0">
            <a:noAutofit/>
          </a:bodyPr>
          <a:lstStyle/>
          <a:p>
            <a:pPr marL="0" lvl="0" indent="0"/>
            <a:r>
              <a:rPr lang="tr-TR" dirty="0"/>
              <a:t>Süpermarket ürünleri</a:t>
            </a:r>
            <a:endParaRPr dirty="0"/>
          </a:p>
        </p:txBody>
      </p:sp>
      <p:grpSp>
        <p:nvGrpSpPr>
          <p:cNvPr id="266" name="Google Shape;266;p37"/>
          <p:cNvGrpSpPr/>
          <p:nvPr/>
        </p:nvGrpSpPr>
        <p:grpSpPr>
          <a:xfrm>
            <a:off x="105579" y="4273092"/>
            <a:ext cx="543432" cy="741197"/>
            <a:chOff x="2278754" y="3912467"/>
            <a:chExt cx="543432" cy="741197"/>
          </a:xfrm>
        </p:grpSpPr>
        <p:sp>
          <p:nvSpPr>
            <p:cNvPr id="267" name="Google Shape;267;p37"/>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7"/>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7"/>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7"/>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7"/>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7"/>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7"/>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7"/>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7"/>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7"/>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7"/>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7"/>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7"/>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7"/>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7"/>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7"/>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7"/>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7"/>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7"/>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7"/>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7"/>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7"/>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7"/>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7"/>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37"/>
          <p:cNvGrpSpPr/>
          <p:nvPr/>
        </p:nvGrpSpPr>
        <p:grpSpPr>
          <a:xfrm>
            <a:off x="396318" y="1228088"/>
            <a:ext cx="8426679" cy="2929625"/>
            <a:chOff x="1890971" y="1788200"/>
            <a:chExt cx="2169979" cy="754416"/>
          </a:xfrm>
        </p:grpSpPr>
        <p:sp>
          <p:nvSpPr>
            <p:cNvPr id="292" name="Google Shape;292;p37"/>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7"/>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7"/>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8"/>
          <p:cNvSpPr txBox="1">
            <a:spLocks noGrp="1"/>
          </p:cNvSpPr>
          <p:nvPr>
            <p:ph type="title"/>
          </p:nvPr>
        </p:nvSpPr>
        <p:spPr>
          <a:xfrm>
            <a:off x="1449150" y="1512225"/>
            <a:ext cx="6245700" cy="1876500"/>
          </a:xfrm>
          <a:prstGeom prst="rect">
            <a:avLst/>
          </a:prstGeom>
        </p:spPr>
        <p:txBody>
          <a:bodyPr spcFirstLastPara="1" wrap="square" lIns="91425" tIns="91425" rIns="91425" bIns="91425" anchor="ctr" anchorCtr="0">
            <a:noAutofit/>
          </a:bodyPr>
          <a:lstStyle/>
          <a:p>
            <a:pPr lvl="0"/>
            <a:r>
              <a:rPr lang="tr-TR" dirty="0" smtClean="0"/>
              <a:t>Market ürünlerini barkod okutarak bulabilmek </a:t>
            </a:r>
            <a:r>
              <a:rPr lang="tr-TR" dirty="0"/>
              <a:t>ve bu ürünlerin </a:t>
            </a:r>
            <a:r>
              <a:rPr lang="tr-TR" dirty="0" smtClean="0"/>
              <a:t>diğer </a:t>
            </a:r>
            <a:r>
              <a:rPr lang="tr-TR" dirty="0"/>
              <a:t>marketlerdeki fiyatlarını kolayca </a:t>
            </a:r>
            <a:r>
              <a:rPr lang="tr-TR" dirty="0" smtClean="0"/>
              <a:t>karşılaştırabilmek ve satın alabilmek.</a:t>
            </a:r>
            <a:endParaRPr dirty="0"/>
          </a:p>
        </p:txBody>
      </p:sp>
      <p:grpSp>
        <p:nvGrpSpPr>
          <p:cNvPr id="300" name="Google Shape;300;p38"/>
          <p:cNvGrpSpPr/>
          <p:nvPr/>
        </p:nvGrpSpPr>
        <p:grpSpPr>
          <a:xfrm>
            <a:off x="963650" y="292405"/>
            <a:ext cx="7255250" cy="4502497"/>
            <a:chOff x="963650" y="292405"/>
            <a:chExt cx="7255250" cy="4502497"/>
          </a:xfrm>
        </p:grpSpPr>
        <p:sp>
          <p:nvSpPr>
            <p:cNvPr id="301" name="Google Shape;301;p38"/>
            <p:cNvSpPr/>
            <p:nvPr/>
          </p:nvSpPr>
          <p:spPr>
            <a:xfrm>
              <a:off x="8112937" y="795625"/>
              <a:ext cx="105963" cy="105963"/>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8"/>
            <p:cNvSpPr/>
            <p:nvPr/>
          </p:nvSpPr>
          <p:spPr>
            <a:xfrm>
              <a:off x="7399928" y="3236375"/>
              <a:ext cx="102939" cy="102822"/>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p:nvPr/>
          </p:nvSpPr>
          <p:spPr>
            <a:xfrm>
              <a:off x="963650" y="2773946"/>
              <a:ext cx="246006" cy="233561"/>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38"/>
            <p:cNvGrpSpPr/>
            <p:nvPr/>
          </p:nvGrpSpPr>
          <p:grpSpPr>
            <a:xfrm>
              <a:off x="2396654" y="292405"/>
              <a:ext cx="543432" cy="741197"/>
              <a:chOff x="2878829" y="3023092"/>
              <a:chExt cx="543432" cy="741197"/>
            </a:xfrm>
          </p:grpSpPr>
          <p:sp>
            <p:nvSpPr>
              <p:cNvPr id="305" name="Google Shape;305;p38"/>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8"/>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8"/>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8"/>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8"/>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8"/>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8"/>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8"/>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8"/>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8"/>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329;p38"/>
            <p:cNvGrpSpPr/>
            <p:nvPr/>
          </p:nvGrpSpPr>
          <p:grpSpPr>
            <a:xfrm>
              <a:off x="6498004" y="4053705"/>
              <a:ext cx="543432" cy="741197"/>
              <a:chOff x="2878829" y="3023092"/>
              <a:chExt cx="543432" cy="741197"/>
            </a:xfrm>
          </p:grpSpPr>
          <p:sp>
            <p:nvSpPr>
              <p:cNvPr id="330" name="Google Shape;330;p38"/>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8"/>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8"/>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8"/>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8"/>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8"/>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8"/>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8"/>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4" name="Google Shape;354;p38"/>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smtClean="0"/>
              <a:t>AMAÇ TAM OLARAK BU!</a:t>
            </a:r>
            <a:endParaRPr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8"/>
        <p:cNvGrpSpPr/>
        <p:nvPr/>
      </p:nvGrpSpPr>
      <p:grpSpPr>
        <a:xfrm>
          <a:off x="0" y="0"/>
          <a:ext cx="0" cy="0"/>
          <a:chOff x="0" y="0"/>
          <a:chExt cx="0" cy="0"/>
        </a:xfrm>
      </p:grpSpPr>
      <p:sp>
        <p:nvSpPr>
          <p:cNvPr id="359" name="Google Shape;359;p39"/>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smtClean="0"/>
              <a:t>BAŞARI KRİTERİ</a:t>
            </a:r>
            <a:endParaRPr dirty="0"/>
          </a:p>
        </p:txBody>
      </p:sp>
      <p:sp>
        <p:nvSpPr>
          <p:cNvPr id="360" name="Google Shape;360;p39"/>
          <p:cNvSpPr txBox="1">
            <a:spLocks noGrp="1"/>
          </p:cNvSpPr>
          <p:nvPr>
            <p:ph type="body" idx="1"/>
          </p:nvPr>
        </p:nvSpPr>
        <p:spPr>
          <a:xfrm>
            <a:off x="4939700" y="2182538"/>
            <a:ext cx="2440814" cy="1803600"/>
          </a:xfrm>
          <a:prstGeom prst="rect">
            <a:avLst/>
          </a:prstGeom>
        </p:spPr>
        <p:txBody>
          <a:bodyPr spcFirstLastPara="1" wrap="square" lIns="91425" tIns="91425" rIns="91425" bIns="91425" anchor="t" anchorCtr="0">
            <a:noAutofit/>
          </a:bodyPr>
          <a:lstStyle/>
          <a:p>
            <a:pPr marL="0" lvl="0" indent="0">
              <a:buNone/>
            </a:pPr>
            <a:r>
              <a:rPr lang="tr-TR" dirty="0"/>
              <a:t>Proje başarısı, müşterileri, müşterileri veya proje ekibi, şirket yöneticileri veya yönetim kurulu üyeleri gibi diğer paydaşları tatmin eden bir sonuçtur. </a:t>
            </a:r>
            <a:endParaRPr dirty="0"/>
          </a:p>
        </p:txBody>
      </p:sp>
      <p:grpSp>
        <p:nvGrpSpPr>
          <p:cNvPr id="361" name="Google Shape;361;p39"/>
          <p:cNvGrpSpPr/>
          <p:nvPr/>
        </p:nvGrpSpPr>
        <p:grpSpPr>
          <a:xfrm>
            <a:off x="4531661" y="1212050"/>
            <a:ext cx="80672" cy="2276412"/>
            <a:chOff x="240800" y="2465374"/>
            <a:chExt cx="14075" cy="391526"/>
          </a:xfrm>
        </p:grpSpPr>
        <p:sp>
          <p:nvSpPr>
            <p:cNvPr id="362" name="Google Shape;362;p39"/>
            <p:cNvSpPr/>
            <p:nvPr/>
          </p:nvSpPr>
          <p:spPr>
            <a:xfrm>
              <a:off x="240800" y="2465374"/>
              <a:ext cx="11401" cy="28510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6" name="Google Shape;366;p39"/>
          <p:cNvPicPr preferRelativeResize="0"/>
          <p:nvPr/>
        </p:nvPicPr>
        <p:blipFill>
          <a:blip r:embed="rId4">
            <a:alphaModFix/>
          </a:blip>
          <a:stretch>
            <a:fillRect/>
          </a:stretch>
        </p:blipFill>
        <p:spPr>
          <a:xfrm>
            <a:off x="1016400" y="1024899"/>
            <a:ext cx="3259200" cy="3093700"/>
          </a:xfrm>
          <a:prstGeom prst="rect">
            <a:avLst/>
          </a:prstGeom>
          <a:noFill/>
          <a:ln>
            <a:noFill/>
          </a:ln>
        </p:spPr>
      </p:pic>
      <p:grpSp>
        <p:nvGrpSpPr>
          <p:cNvPr id="367" name="Google Shape;367;p39"/>
          <p:cNvGrpSpPr/>
          <p:nvPr/>
        </p:nvGrpSpPr>
        <p:grpSpPr>
          <a:xfrm>
            <a:off x="396318" y="1228088"/>
            <a:ext cx="8426679" cy="2929625"/>
            <a:chOff x="1890971" y="1788200"/>
            <a:chExt cx="2169979" cy="754416"/>
          </a:xfrm>
        </p:grpSpPr>
        <p:sp>
          <p:nvSpPr>
            <p:cNvPr id="368" name="Google Shape;368;p3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9"/>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9"/>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39"/>
          <p:cNvGrpSpPr/>
          <p:nvPr/>
        </p:nvGrpSpPr>
        <p:grpSpPr>
          <a:xfrm rot="10800000" flipH="1">
            <a:off x="7880579" y="2059155"/>
            <a:ext cx="543432" cy="741197"/>
            <a:chOff x="2278754" y="3912467"/>
            <a:chExt cx="543432" cy="741197"/>
          </a:xfrm>
        </p:grpSpPr>
        <p:sp>
          <p:nvSpPr>
            <p:cNvPr id="372" name="Google Shape;372;p39"/>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9"/>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9"/>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9"/>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9"/>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9"/>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9"/>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9"/>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9"/>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9"/>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9"/>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9"/>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9"/>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9"/>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9"/>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9"/>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9"/>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9"/>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9"/>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9"/>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9"/>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9"/>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9"/>
          <p:cNvGrpSpPr/>
          <p:nvPr/>
        </p:nvGrpSpPr>
        <p:grpSpPr>
          <a:xfrm rot="10800000" flipH="1">
            <a:off x="6150372" y="3874492"/>
            <a:ext cx="541000" cy="741197"/>
            <a:chOff x="548547" y="2097130"/>
            <a:chExt cx="541000" cy="741197"/>
          </a:xfrm>
        </p:grpSpPr>
        <p:sp>
          <p:nvSpPr>
            <p:cNvPr id="397" name="Google Shape;397;p39"/>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9"/>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9"/>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9"/>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9"/>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9"/>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9"/>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9"/>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9"/>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9"/>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9"/>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9"/>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9"/>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9"/>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9"/>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9"/>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9"/>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9"/>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9"/>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9"/>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9"/>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9"/>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4"/>
        <p:cNvGrpSpPr/>
        <p:nvPr/>
      </p:nvGrpSpPr>
      <p:grpSpPr>
        <a:xfrm>
          <a:off x="0" y="0"/>
          <a:ext cx="0" cy="0"/>
          <a:chOff x="0" y="0"/>
          <a:chExt cx="0" cy="0"/>
        </a:xfrm>
      </p:grpSpPr>
      <p:pic>
        <p:nvPicPr>
          <p:cNvPr id="425" name="Google Shape;425;p40"/>
          <p:cNvPicPr preferRelativeResize="0"/>
          <p:nvPr/>
        </p:nvPicPr>
        <p:blipFill>
          <a:blip r:embed="rId4">
            <a:extLst>
              <a:ext uri="{28A0092B-C50C-407E-A947-70E740481C1C}">
                <a14:useLocalDpi xmlns:a14="http://schemas.microsoft.com/office/drawing/2010/main" val="0"/>
              </a:ext>
            </a:extLst>
          </a:blip>
          <a:stretch>
            <a:fillRect/>
          </a:stretch>
        </p:blipFill>
        <p:spPr>
          <a:xfrm>
            <a:off x="1695675" y="1148650"/>
            <a:ext cx="2966848" cy="2966848"/>
          </a:xfrm>
          <a:prstGeom prst="rect">
            <a:avLst/>
          </a:prstGeom>
          <a:noFill/>
          <a:ln>
            <a:noFill/>
          </a:ln>
        </p:spPr>
      </p:pic>
      <p:grpSp>
        <p:nvGrpSpPr>
          <p:cNvPr id="426" name="Google Shape;426;p40"/>
          <p:cNvGrpSpPr/>
          <p:nvPr/>
        </p:nvGrpSpPr>
        <p:grpSpPr>
          <a:xfrm>
            <a:off x="350893" y="345057"/>
            <a:ext cx="8225504" cy="344536"/>
            <a:chOff x="1942776" y="1722253"/>
            <a:chExt cx="2118174" cy="88722"/>
          </a:xfrm>
        </p:grpSpPr>
        <p:sp>
          <p:nvSpPr>
            <p:cNvPr id="427" name="Google Shape;427;p40"/>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40"/>
          <p:cNvGrpSpPr/>
          <p:nvPr/>
        </p:nvGrpSpPr>
        <p:grpSpPr>
          <a:xfrm>
            <a:off x="448292" y="4115505"/>
            <a:ext cx="543432" cy="741197"/>
            <a:chOff x="2878829" y="3023092"/>
            <a:chExt cx="543432" cy="741197"/>
          </a:xfrm>
        </p:grpSpPr>
        <p:sp>
          <p:nvSpPr>
            <p:cNvPr id="430" name="Google Shape;430;p4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40"/>
          <p:cNvGrpSpPr/>
          <p:nvPr/>
        </p:nvGrpSpPr>
        <p:grpSpPr>
          <a:xfrm>
            <a:off x="7628229" y="294780"/>
            <a:ext cx="543432" cy="741197"/>
            <a:chOff x="2878829" y="3023092"/>
            <a:chExt cx="543432" cy="741197"/>
          </a:xfrm>
        </p:grpSpPr>
        <p:sp>
          <p:nvSpPr>
            <p:cNvPr id="455" name="Google Shape;455;p4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 name="Google Shape;479;p40"/>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 name="Google Shape;480;p40"/>
          <p:cNvGrpSpPr/>
          <p:nvPr/>
        </p:nvGrpSpPr>
        <p:grpSpPr>
          <a:xfrm>
            <a:off x="4531661" y="1212052"/>
            <a:ext cx="80672" cy="2467735"/>
            <a:chOff x="240800" y="2432468"/>
            <a:chExt cx="14075" cy="424432"/>
          </a:xfrm>
        </p:grpSpPr>
        <p:sp>
          <p:nvSpPr>
            <p:cNvPr id="481" name="Google Shape;481;p40"/>
            <p:cNvSpPr/>
            <p:nvPr/>
          </p:nvSpPr>
          <p:spPr>
            <a:xfrm>
              <a:off x="240800" y="2432468"/>
              <a:ext cx="11401" cy="31804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0"/>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0"/>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0"/>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 name="Google Shape;485;p40"/>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smtClean="0"/>
              <a:t>SHOPAPP</a:t>
            </a:r>
            <a:endParaRPr dirty="0"/>
          </a:p>
        </p:txBody>
      </p:sp>
      <p:sp>
        <p:nvSpPr>
          <p:cNvPr id="486" name="Google Shape;486;p40"/>
          <p:cNvSpPr txBox="1">
            <a:spLocks noGrp="1"/>
          </p:cNvSpPr>
          <p:nvPr>
            <p:ph type="body" idx="1"/>
          </p:nvPr>
        </p:nvSpPr>
        <p:spPr>
          <a:xfrm>
            <a:off x="4939699" y="2182538"/>
            <a:ext cx="2281157" cy="1803600"/>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tr-TR" dirty="0" smtClean="0"/>
              <a:t>Müşteri ile satıcı arasındaki engelleri kaldırmayı amaçlayan bir uygulama olarak doğmuştur.</a:t>
            </a:r>
            <a:endParaRPr dirty="0"/>
          </a:p>
          <a:p>
            <a:pPr marL="0" lvl="0" indent="0" algn="l" rtl="0">
              <a:spcBef>
                <a:spcPts val="0"/>
              </a:spcBef>
              <a:spcAft>
                <a:spcPts val="0"/>
              </a:spcAft>
              <a:buNone/>
            </a:pPr>
            <a:endParaRPr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0"/>
        <p:cNvGrpSpPr/>
        <p:nvPr/>
      </p:nvGrpSpPr>
      <p:grpSpPr>
        <a:xfrm>
          <a:off x="0" y="0"/>
          <a:ext cx="0" cy="0"/>
          <a:chOff x="0" y="0"/>
          <a:chExt cx="0" cy="0"/>
        </a:xfrm>
      </p:grpSpPr>
      <p:sp>
        <p:nvSpPr>
          <p:cNvPr id="491" name="Google Shape;491;p41"/>
          <p:cNvSpPr txBox="1">
            <a:spLocks noGrp="1"/>
          </p:cNvSpPr>
          <p:nvPr>
            <p:ph type="body" idx="1"/>
          </p:nvPr>
        </p:nvSpPr>
        <p:spPr>
          <a:xfrm>
            <a:off x="5182400" y="3089225"/>
            <a:ext cx="3241500" cy="1479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tr-TR" dirty="0" smtClean="0"/>
              <a:t>Kolay ve Güvenli Satın Al!</a:t>
            </a:r>
            <a:endParaRPr dirty="0"/>
          </a:p>
        </p:txBody>
      </p:sp>
      <p:grpSp>
        <p:nvGrpSpPr>
          <p:cNvPr id="492" name="Google Shape;492;p41"/>
          <p:cNvGrpSpPr/>
          <p:nvPr/>
        </p:nvGrpSpPr>
        <p:grpSpPr>
          <a:xfrm>
            <a:off x="358655" y="791300"/>
            <a:ext cx="8426679" cy="3017474"/>
            <a:chOff x="1890971" y="1585959"/>
            <a:chExt cx="2169979" cy="777039"/>
          </a:xfrm>
        </p:grpSpPr>
        <p:sp>
          <p:nvSpPr>
            <p:cNvPr id="493" name="Google Shape;493;p41"/>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1"/>
            <p:cNvSpPr/>
            <p:nvPr/>
          </p:nvSpPr>
          <p:spPr>
            <a:xfrm>
              <a:off x="3880077" y="1585959"/>
              <a:ext cx="22771" cy="2277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1"/>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4"/>
        <p:cNvGrpSpPr/>
        <p:nvPr/>
      </p:nvGrpSpPr>
      <p:grpSpPr>
        <a:xfrm>
          <a:off x="0" y="0"/>
          <a:ext cx="0" cy="0"/>
          <a:chOff x="0" y="0"/>
          <a:chExt cx="0" cy="0"/>
        </a:xfrm>
      </p:grpSpPr>
      <p:sp>
        <p:nvSpPr>
          <p:cNvPr id="575" name="Google Shape;575;p43"/>
          <p:cNvSpPr txBox="1">
            <a:spLocks noGrp="1"/>
          </p:cNvSpPr>
          <p:nvPr>
            <p:ph type="title"/>
          </p:nvPr>
        </p:nvSpPr>
        <p:spPr>
          <a:xfrm>
            <a:off x="3389825" y="1356150"/>
            <a:ext cx="11724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576" name="Google Shape;576;p43"/>
          <p:cNvSpPr txBox="1">
            <a:spLocks noGrp="1"/>
          </p:cNvSpPr>
          <p:nvPr>
            <p:ph type="title" idx="2"/>
          </p:nvPr>
        </p:nvSpPr>
        <p:spPr>
          <a:xfrm>
            <a:off x="3507400" y="2586993"/>
            <a:ext cx="3852000" cy="653700"/>
          </a:xfrm>
          <a:prstGeom prst="rect">
            <a:avLst/>
          </a:prstGeom>
        </p:spPr>
        <p:txBody>
          <a:bodyPr spcFirstLastPara="1" wrap="square" lIns="91425" tIns="91425" rIns="91425" bIns="91425" anchor="t" anchorCtr="0">
            <a:noAutofit/>
          </a:bodyPr>
          <a:lstStyle/>
          <a:p>
            <a:r>
              <a:rPr lang="tr-TR" b="1" dirty="0" smtClean="0"/>
              <a:t>HEDEF</a:t>
            </a:r>
            <a:endParaRPr lang="tr-TR" dirty="0"/>
          </a:p>
        </p:txBody>
      </p:sp>
      <p:grpSp>
        <p:nvGrpSpPr>
          <p:cNvPr id="577" name="Google Shape;577;p43"/>
          <p:cNvGrpSpPr/>
          <p:nvPr/>
        </p:nvGrpSpPr>
        <p:grpSpPr>
          <a:xfrm>
            <a:off x="3276999" y="1528625"/>
            <a:ext cx="80672" cy="1487545"/>
            <a:chOff x="240800" y="2580554"/>
            <a:chExt cx="14075" cy="276346"/>
          </a:xfrm>
        </p:grpSpPr>
        <p:sp>
          <p:nvSpPr>
            <p:cNvPr id="578" name="Google Shape;578;p43"/>
            <p:cNvSpPr/>
            <p:nvPr/>
          </p:nvSpPr>
          <p:spPr>
            <a:xfrm>
              <a:off x="241878" y="2580554"/>
              <a:ext cx="11398" cy="16995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43"/>
          <p:cNvGrpSpPr/>
          <p:nvPr/>
        </p:nvGrpSpPr>
        <p:grpSpPr>
          <a:xfrm>
            <a:off x="1535093" y="442532"/>
            <a:ext cx="7287904" cy="3610038"/>
            <a:chOff x="1535093" y="442532"/>
            <a:chExt cx="7287904" cy="3610038"/>
          </a:xfrm>
        </p:grpSpPr>
        <p:sp>
          <p:nvSpPr>
            <p:cNvPr id="583" name="Google Shape;583;p43"/>
            <p:cNvSpPr/>
            <p:nvPr/>
          </p:nvSpPr>
          <p:spPr>
            <a:xfrm>
              <a:off x="8734554" y="1228088"/>
              <a:ext cx="88442" cy="88442"/>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6118493" y="3964199"/>
              <a:ext cx="88449" cy="88371"/>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1535093" y="3265257"/>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1667943" y="442532"/>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43"/>
          <p:cNvGrpSpPr/>
          <p:nvPr/>
        </p:nvGrpSpPr>
        <p:grpSpPr>
          <a:xfrm flipH="1">
            <a:off x="7880579" y="2059155"/>
            <a:ext cx="543432" cy="741197"/>
            <a:chOff x="2278754" y="3912467"/>
            <a:chExt cx="543432" cy="741197"/>
          </a:xfrm>
        </p:grpSpPr>
        <p:sp>
          <p:nvSpPr>
            <p:cNvPr id="588" name="Google Shape;58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43"/>
          <p:cNvGrpSpPr/>
          <p:nvPr/>
        </p:nvGrpSpPr>
        <p:grpSpPr>
          <a:xfrm flipH="1">
            <a:off x="1412772" y="4130692"/>
            <a:ext cx="541000" cy="741197"/>
            <a:chOff x="548547" y="2097130"/>
            <a:chExt cx="541000" cy="741197"/>
          </a:xfrm>
        </p:grpSpPr>
        <p:sp>
          <p:nvSpPr>
            <p:cNvPr id="613" name="Google Shape;613;p43"/>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43"/>
          <p:cNvGrpSpPr/>
          <p:nvPr/>
        </p:nvGrpSpPr>
        <p:grpSpPr>
          <a:xfrm flipH="1">
            <a:off x="5726954" y="313580"/>
            <a:ext cx="543432" cy="741197"/>
            <a:chOff x="2278754" y="3912467"/>
            <a:chExt cx="543432" cy="741197"/>
          </a:xfrm>
        </p:grpSpPr>
        <p:sp>
          <p:nvSpPr>
            <p:cNvPr id="638" name="Google Shape;63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E-Commerce Business Plan By Slidesgo">
  <a:themeElements>
    <a:clrScheme name="Simple Light">
      <a:dk1>
        <a:srgbClr val="000000"/>
      </a:dk1>
      <a:lt1>
        <a:srgbClr val="FFFFFF"/>
      </a:lt1>
      <a:dk2>
        <a:srgbClr val="595959"/>
      </a:dk2>
      <a:lt2>
        <a:srgbClr val="EEEEEE"/>
      </a:lt2>
      <a:accent1>
        <a:srgbClr val="EF7B7E"/>
      </a:accent1>
      <a:accent2>
        <a:srgbClr val="313265"/>
      </a:accent2>
      <a:accent3>
        <a:srgbClr val="1E1C40"/>
      </a:accent3>
      <a:accent4>
        <a:srgbClr val="EF7B7E"/>
      </a:accent4>
      <a:accent5>
        <a:srgbClr val="313265"/>
      </a:accent5>
      <a:accent6>
        <a:srgbClr val="1E1C4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TotalTime>
  <Words>967</Words>
  <Application>Microsoft Office PowerPoint</Application>
  <PresentationFormat>Ekran Gösterisi (16:9)</PresentationFormat>
  <Paragraphs>128</Paragraphs>
  <Slides>31</Slides>
  <Notes>31</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31</vt:i4>
      </vt:variant>
    </vt:vector>
  </HeadingPairs>
  <TitlesOfParts>
    <vt:vector size="35" baseType="lpstr">
      <vt:lpstr>Raleway</vt:lpstr>
      <vt:lpstr>Arial</vt:lpstr>
      <vt:lpstr>Oswald</vt:lpstr>
      <vt:lpstr>E-Commerce Business Plan By Slidesgo</vt:lpstr>
      <vt:lpstr>SHOPAPP</vt:lpstr>
      <vt:lpstr>KAPSAM</vt:lpstr>
      <vt:lpstr>SORUN / FIRSAT</vt:lpstr>
      <vt:lpstr>NELER YAPABİLİR?</vt:lpstr>
      <vt:lpstr>Market ürünlerini barkod okutarak bulabilmek ve bu ürünlerin diğer marketlerdeki fiyatlarını kolayca karşılaştırabilmek ve satın alabilmek.</vt:lpstr>
      <vt:lpstr>BAŞARI KRİTERİ</vt:lpstr>
      <vt:lpstr>SHOPAPP</vt:lpstr>
      <vt:lpstr>PowerPoint Sunusu</vt:lpstr>
      <vt:lpstr>01</vt:lpstr>
      <vt:lpstr>HEDEF</vt:lpstr>
      <vt:lpstr>02</vt:lpstr>
      <vt:lpstr>BAŞARI</vt:lpstr>
      <vt:lpstr>BAŞARI</vt:lpstr>
      <vt:lpstr>BAŞARI</vt:lpstr>
      <vt:lpstr>BAŞARI</vt:lpstr>
      <vt:lpstr>RİSK</vt:lpstr>
      <vt:lpstr>ENGEL</vt:lpstr>
      <vt:lpstr>03</vt:lpstr>
      <vt:lpstr>PROJE FİKRİNİ ORTAYA ÇIKARAN İHTİYAÇLAR</vt:lpstr>
      <vt:lpstr>04</vt:lpstr>
      <vt:lpstr>KALİTE SAĞLAMA PLANI</vt:lpstr>
      <vt:lpstr>05</vt:lpstr>
      <vt:lpstr>KALİTE SAĞLAMA PLANI</vt:lpstr>
      <vt:lpstr>HEDEF!</vt:lpstr>
      <vt:lpstr>06</vt:lpstr>
      <vt:lpstr>MALZEME SAĞLAMLIĞI</vt:lpstr>
      <vt:lpstr>MALZEME SAĞLAMLIĞI</vt:lpstr>
      <vt:lpstr>ORGANİZASYON</vt:lpstr>
      <vt:lpstr>07</vt:lpstr>
      <vt:lpstr>PLATFORM</vt:lpstr>
      <vt:lpstr>TEŞEKKÜRLER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SHOPAPP</dc:title>
  <dc:creator>Kadir GURBUZ</dc:creator>
  <cp:lastModifiedBy>kadir_gurbuz.kg97@outlook.com</cp:lastModifiedBy>
  <cp:revision>16</cp:revision>
  <dcterms:modified xsi:type="dcterms:W3CDTF">2022-06-11T21:51:43Z</dcterms:modified>
</cp:coreProperties>
</file>